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10287000" cx="18288000"/>
  <p:notesSz cx="6858000" cy="9144000"/>
  <p:embeddedFontLst>
    <p:embeddedFont>
      <p:font typeface="Archivo Light"/>
      <p:regular r:id="rId79"/>
      <p:bold r:id="rId80"/>
      <p:italic r:id="rId81"/>
      <p:boldItalic r:id="rId82"/>
    </p:embeddedFont>
    <p:embeddedFont>
      <p:font typeface="Roboto"/>
      <p:regular r:id="rId83"/>
      <p:bold r:id="rId84"/>
      <p:italic r:id="rId85"/>
      <p:boldItalic r:id="rId86"/>
    </p:embeddedFont>
    <p:embeddedFont>
      <p:font typeface="Archivo ExtraLight"/>
      <p:regular r:id="rId87"/>
      <p:bold r:id="rId88"/>
      <p:italic r:id="rId89"/>
      <p:boldItalic r:id="rId90"/>
    </p:embeddedFont>
    <p:embeddedFont>
      <p:font typeface="Archivo ExtraBold"/>
      <p:bold r:id="rId91"/>
      <p:boldItalic r:id="rId92"/>
    </p:embeddedFont>
    <p:embeddedFont>
      <p:font typeface="Archivo Medium"/>
      <p:regular r:id="rId93"/>
      <p:bold r:id="rId94"/>
      <p:italic r:id="rId95"/>
      <p:boldItalic r:id="rId96"/>
    </p:embeddedFont>
    <p:embeddedFont>
      <p:font typeface="Helvetica Neue"/>
      <p:regular r:id="rId97"/>
      <p:bold r:id="rId98"/>
      <p:italic r:id="rId99"/>
      <p:boldItalic r:id="rId100"/>
    </p:embeddedFont>
    <p:embeddedFont>
      <p:font typeface="Archivo"/>
      <p:regular r:id="rId101"/>
      <p:bold r:id="rId102"/>
      <p:italic r:id="rId103"/>
      <p:boldItalic r:id="rId104"/>
    </p:embeddedFont>
    <p:embeddedFont>
      <p:font typeface="Archivo SemiBold"/>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09" roundtripDataSignature="AMtx7miH0mVRmUGpArDpphctq3Z0Lgj3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A690BD-8E34-466B-B3D2-94865AE7C90E}">
  <a:tblStyle styleId="{E4A690BD-8E34-466B-B3D2-94865AE7C9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ArchivoSemiBold-italic.fntdata"/><Relationship Id="rId106" Type="http://schemas.openxmlformats.org/officeDocument/2006/relationships/font" Target="fonts/ArchivoSemiBold-bold.fntdata"/><Relationship Id="rId105" Type="http://schemas.openxmlformats.org/officeDocument/2006/relationships/font" Target="fonts/ArchivoSemiBold-regular.fntdata"/><Relationship Id="rId104" Type="http://schemas.openxmlformats.org/officeDocument/2006/relationships/font" Target="fonts/Archivo-boldItalic.fntdata"/><Relationship Id="rId109" Type="http://customschemas.google.com/relationships/presentationmetadata" Target="metadata"/><Relationship Id="rId108" Type="http://schemas.openxmlformats.org/officeDocument/2006/relationships/font" Target="fonts/ArchivoSemiBold-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Archivo-italic.fntdata"/><Relationship Id="rId102" Type="http://schemas.openxmlformats.org/officeDocument/2006/relationships/font" Target="fonts/Archivo-bold.fntdata"/><Relationship Id="rId101" Type="http://schemas.openxmlformats.org/officeDocument/2006/relationships/font" Target="fonts/Archivo-regular.fntdata"/><Relationship Id="rId100" Type="http://schemas.openxmlformats.org/officeDocument/2006/relationships/font" Target="fonts/HelveticaNeue-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ArchivoMedium-italic.fntdata"/><Relationship Id="rId94" Type="http://schemas.openxmlformats.org/officeDocument/2006/relationships/font" Target="fonts/ArchivoMedium-bold.fntdata"/><Relationship Id="rId97" Type="http://schemas.openxmlformats.org/officeDocument/2006/relationships/font" Target="fonts/HelveticaNeue-regular.fntdata"/><Relationship Id="rId96" Type="http://schemas.openxmlformats.org/officeDocument/2006/relationships/font" Target="fonts/ArchivoMedium-boldItalic.fntdata"/><Relationship Id="rId11" Type="http://schemas.openxmlformats.org/officeDocument/2006/relationships/slide" Target="slides/slide5.xml"/><Relationship Id="rId99" Type="http://schemas.openxmlformats.org/officeDocument/2006/relationships/font" Target="fonts/HelveticaNeue-italic.fntdata"/><Relationship Id="rId10" Type="http://schemas.openxmlformats.org/officeDocument/2006/relationships/slide" Target="slides/slide4.xml"/><Relationship Id="rId98" Type="http://schemas.openxmlformats.org/officeDocument/2006/relationships/font" Target="fonts/HelveticaNeue-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rchivoExtraBold-bold.fntdata"/><Relationship Id="rId90" Type="http://schemas.openxmlformats.org/officeDocument/2006/relationships/font" Target="fonts/ArchivoExtraLight-boldItalic.fntdata"/><Relationship Id="rId93" Type="http://schemas.openxmlformats.org/officeDocument/2006/relationships/font" Target="fonts/ArchivoMedium-regular.fntdata"/><Relationship Id="rId92" Type="http://schemas.openxmlformats.org/officeDocument/2006/relationships/font" Target="fonts/ArchivoExtra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bold.fntdata"/><Relationship Id="rId83" Type="http://schemas.openxmlformats.org/officeDocument/2006/relationships/font" Target="fonts/Roboto-regular.fntdata"/><Relationship Id="rId86" Type="http://schemas.openxmlformats.org/officeDocument/2006/relationships/font" Target="fonts/Roboto-boldItalic.fntdata"/><Relationship Id="rId85" Type="http://schemas.openxmlformats.org/officeDocument/2006/relationships/font" Target="fonts/Roboto-italic.fntdata"/><Relationship Id="rId88" Type="http://schemas.openxmlformats.org/officeDocument/2006/relationships/font" Target="fonts/ArchivoExtraLight-bold.fntdata"/><Relationship Id="rId87" Type="http://schemas.openxmlformats.org/officeDocument/2006/relationships/font" Target="fonts/ArchivoExtraLight-regular.fntdata"/><Relationship Id="rId89" Type="http://schemas.openxmlformats.org/officeDocument/2006/relationships/font" Target="fonts/ArchivoExtraLight-italic.fntdata"/><Relationship Id="rId80" Type="http://schemas.openxmlformats.org/officeDocument/2006/relationships/font" Target="fonts/ArchivoLight-bold.fntdata"/><Relationship Id="rId82" Type="http://schemas.openxmlformats.org/officeDocument/2006/relationships/font" Target="fonts/ArchivoLight-boldItalic.fntdata"/><Relationship Id="rId81" Type="http://schemas.openxmlformats.org/officeDocument/2006/relationships/font" Target="fonts/Archiv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font" Target="fonts/ArchivoLight-regular.fntdata"/><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Science is:</a:t>
            </a:r>
            <a:endParaRPr/>
          </a:p>
          <a:p>
            <a:pPr indent="-298450" lvl="0" marL="457200" rtl="0" algn="l">
              <a:spcBef>
                <a:spcPts val="0"/>
              </a:spcBef>
              <a:spcAft>
                <a:spcPts val="0"/>
              </a:spcAft>
              <a:buSzPts val="1100"/>
              <a:buChar char="-"/>
            </a:pPr>
            <a:r>
              <a:rPr lang="en-US"/>
              <a:t>Pipedream</a:t>
            </a:r>
            <a:endParaRPr/>
          </a:p>
          <a:p>
            <a:pPr indent="-298450" lvl="0" marL="457200" rtl="0" algn="l">
              <a:spcBef>
                <a:spcPts val="0"/>
              </a:spcBef>
              <a:spcAft>
                <a:spcPts val="0"/>
              </a:spcAft>
              <a:buSzPts val="1100"/>
              <a:buChar char="-"/>
            </a:pPr>
            <a:r>
              <a:rPr lang="en-US"/>
              <a:t>Something cool that nerds talk about. Machine Learning, AI and all that shenanigans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may be asking, why am I talking about my career journey. Well, this is why i’d like to bring you something close to my heart. Having been someone who struggled with mental health.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WELCOME. My name is Amoz, and Welcome to the 2024 Mental Health with AI Seminar (hosted by MOH), i represent the Data &amp; Research Team from the MOH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 Mental Professional (Clinicians/Therapist/Counsellors)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1 qtn - </a:t>
            </a:r>
            <a:r>
              <a:rPr lang="en-US">
                <a:solidFill>
                  <a:schemeClr val="dk1"/>
                </a:solidFill>
              </a:rPr>
              <a:t>do you guys struggle with Mental Health too?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well, today I present to you an initiative (still in beta stage), that might possibly be of interest to you</a:t>
            </a:r>
            <a:endParaRPr/>
          </a:p>
        </p:txBody>
      </p:sp>
      <p:sp>
        <p:nvSpPr>
          <p:cNvPr id="82" name="Google Shape;8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ab38486e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Even though we hear cases like these, most youngsters are still willing to seek help to treat their mental health.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understand, it’s not easy to be on the end where you feel responsible to support someone. The job is not easy, but..what if i tell you that we can explore an option today?</a:t>
            </a:r>
            <a:endParaRPr/>
          </a:p>
        </p:txBody>
      </p:sp>
      <p:sp>
        <p:nvSpPr>
          <p:cNvPr id="159" name="Google Shape;159;g2dab38486e6_0_2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ab38486e6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you benefit, we benefit too. </a:t>
            </a:r>
            <a:endParaRPr/>
          </a:p>
        </p:txBody>
      </p:sp>
      <p:sp>
        <p:nvSpPr>
          <p:cNvPr id="179" name="Google Shape;179;g2dab38486e6_0_10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ab38486e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201" name="Google Shape;201;g2dab38486e6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ab38486e6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dab38486e6_0_5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ab38486e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dab38486e6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ab38486e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dab38486e6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ab38486e6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dab38486e6_0_3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ab38486e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dab38486e6_0_5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63" name="Google Shape;26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89" name="Google Shape;8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ab38486e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dab38486e6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ba649a72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We’ll focus on negative emotions - anger, disgust, fear, sad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general, the augmentation normalizes the effect of normal-high fluctuation. Simulate noisy environment (taking the call on-the-go). more obvious before the speech starts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7" name="Google Shape;277;g2dba649a726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ab38486e6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introduce slight variance in early start to speech - reason is bcos people might start to speak </a:t>
            </a:r>
            <a:r>
              <a:rPr lang="en-US"/>
              <a:t>earlier. helps to recognise emotions quicker</a:t>
            </a:r>
            <a:endParaRPr/>
          </a:p>
        </p:txBody>
      </p:sp>
      <p:sp>
        <p:nvSpPr>
          <p:cNvPr id="286" name="Google Shape;286;g2dab38486e6_0_5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ba649a7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It’s good because people dont usually shout during therapy?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5" name="Google Shape;295;g2dba649a726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ab38486e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05" name="Google Shape;305;g2dab38486e6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c096890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OR ELSE MODEL</a:t>
            </a:r>
            <a:endParaRPr/>
          </a:p>
        </p:txBody>
      </p:sp>
      <p:sp>
        <p:nvSpPr>
          <p:cNvPr id="315" name="Google Shape;315;g2dc096890f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dab38486e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dab38486e6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dba649a72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dba649a726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ba649a72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2dba649a726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dab38486e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dab38486e6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are what we’ll go through today</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dab38486e6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dab38486e6_0_5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dba649a7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Archivo Medium"/>
              <a:buChar char="-"/>
            </a:pPr>
            <a:r>
              <a:rPr lang="en-US" sz="1500">
                <a:solidFill>
                  <a:schemeClr val="dk1"/>
                </a:solidFill>
                <a:latin typeface="Archivo Medium"/>
                <a:ea typeface="Archivo Medium"/>
                <a:cs typeface="Archivo Medium"/>
                <a:sym typeface="Archivo Medium"/>
              </a:rPr>
              <a:t>The Rectified Linear Unit (ReLU), also known as the rectifier or ramp function. Changes negative numbers to zero. To ensure non-linearity</a:t>
            </a:r>
            <a:endParaRPr sz="1500">
              <a:solidFill>
                <a:schemeClr val="dk1"/>
              </a:solidFill>
              <a:latin typeface="Archivo Medium"/>
              <a:ea typeface="Archivo Medium"/>
              <a:cs typeface="Archivo Medium"/>
              <a:sym typeface="Archivo Medium"/>
            </a:endParaRPr>
          </a:p>
          <a:p>
            <a:pPr indent="0" lvl="0" marL="0" rtl="0" algn="l">
              <a:spcBef>
                <a:spcPts val="0"/>
              </a:spcBef>
              <a:spcAft>
                <a:spcPts val="0"/>
              </a:spcAft>
              <a:buNone/>
            </a:pPr>
            <a:r>
              <a:t/>
            </a:r>
            <a:endParaRPr sz="1500">
              <a:solidFill>
                <a:schemeClr val="dk1"/>
              </a:solidFill>
              <a:latin typeface="Archivo Medium"/>
              <a:ea typeface="Archivo Medium"/>
              <a:cs typeface="Archivo Medium"/>
              <a:sym typeface="Archivo Medium"/>
            </a:endParaRPr>
          </a:p>
          <a:p>
            <a:pPr indent="-323850" lvl="0" marL="457200" rtl="0" algn="l">
              <a:spcBef>
                <a:spcPts val="0"/>
              </a:spcBef>
              <a:spcAft>
                <a:spcPts val="0"/>
              </a:spcAft>
              <a:buClr>
                <a:schemeClr val="dk1"/>
              </a:buClr>
              <a:buSzPts val="1500"/>
              <a:buFont typeface="Archivo Medium"/>
              <a:buChar char="-"/>
            </a:pPr>
            <a:r>
              <a:rPr lang="en-US" sz="1500">
                <a:solidFill>
                  <a:schemeClr val="dk1"/>
                </a:solidFill>
                <a:latin typeface="Archivo Medium"/>
                <a:ea typeface="Archivo Medium"/>
                <a:cs typeface="Archivo Medium"/>
                <a:sym typeface="Archivo Medium"/>
              </a:rPr>
              <a:t>avoid the problem of "vanishing gradients". helps to retain and account for all info, by passing the </a:t>
            </a:r>
            <a:r>
              <a:rPr lang="en-US" sz="1500">
                <a:solidFill>
                  <a:schemeClr val="dk1"/>
                </a:solidFill>
                <a:latin typeface="Archivo Medium"/>
                <a:ea typeface="Archivo Medium"/>
                <a:cs typeface="Archivo Medium"/>
                <a:sym typeface="Archivo Medium"/>
              </a:rPr>
              <a:t>first few layers to the deeper ones (skipping the ones in between)</a:t>
            </a:r>
            <a:endParaRPr sz="1500">
              <a:solidFill>
                <a:schemeClr val="dk1"/>
              </a:solidFill>
              <a:latin typeface="Archivo Medium"/>
              <a:ea typeface="Archivo Medium"/>
              <a:cs typeface="Archivo Medium"/>
              <a:sym typeface="Archivo Medium"/>
            </a:endParaRPr>
          </a:p>
          <a:p>
            <a:pPr indent="0" lvl="0" marL="0" rtl="0" algn="l">
              <a:spcBef>
                <a:spcPts val="0"/>
              </a:spcBef>
              <a:spcAft>
                <a:spcPts val="0"/>
              </a:spcAft>
              <a:buNone/>
            </a:pPr>
            <a:r>
              <a:t/>
            </a:r>
            <a:endParaRPr sz="1500">
              <a:solidFill>
                <a:schemeClr val="dk1"/>
              </a:solidFill>
              <a:latin typeface="Archivo Medium"/>
              <a:ea typeface="Archivo Medium"/>
              <a:cs typeface="Archivo Medium"/>
              <a:sym typeface="Archivo Medium"/>
            </a:endParaRPr>
          </a:p>
          <a:p>
            <a:pPr indent="-323850" lvl="0" marL="457200" rtl="0" algn="l">
              <a:spcBef>
                <a:spcPts val="0"/>
              </a:spcBef>
              <a:spcAft>
                <a:spcPts val="0"/>
              </a:spcAft>
              <a:buClr>
                <a:schemeClr val="dk1"/>
              </a:buClr>
              <a:buSzPts val="1500"/>
              <a:buFont typeface="Archivo Medium"/>
              <a:buChar char="-"/>
            </a:pPr>
            <a:r>
              <a:rPr lang="en-US" sz="1500">
                <a:solidFill>
                  <a:schemeClr val="dk1"/>
                </a:solidFill>
                <a:latin typeface="Archivo Medium"/>
                <a:ea typeface="Archivo Medium"/>
                <a:cs typeface="Archivo Medium"/>
                <a:sym typeface="Archivo Medium"/>
              </a:rPr>
              <a:t>softmax+logits simply means that the function operates on the unscaled output of earlier layers and that the relative scale to understand the units is linear. It means, in particular, the sum of the inputs may not equal 1, that the values are </a:t>
            </a:r>
            <a:r>
              <a:rPr i="1" lang="en-US" sz="1500">
                <a:solidFill>
                  <a:schemeClr val="dk1"/>
                </a:solidFill>
                <a:latin typeface="Archivo Medium"/>
                <a:ea typeface="Archivo Medium"/>
                <a:cs typeface="Archivo Medium"/>
                <a:sym typeface="Archivo Medium"/>
              </a:rPr>
              <a:t>not</a:t>
            </a:r>
            <a:r>
              <a:rPr lang="en-US" sz="1500">
                <a:solidFill>
                  <a:schemeClr val="dk1"/>
                </a:solidFill>
                <a:latin typeface="Archivo Medium"/>
                <a:ea typeface="Archivo Medium"/>
                <a:cs typeface="Archivo Medium"/>
                <a:sym typeface="Archivo Medium"/>
              </a:rPr>
              <a:t> probabilities</a:t>
            </a:r>
            <a:endParaRPr sz="1500">
              <a:solidFill>
                <a:schemeClr val="dk1"/>
              </a:solidFill>
              <a:latin typeface="Archivo Medium"/>
              <a:ea typeface="Archivo Medium"/>
              <a:cs typeface="Archivo Medium"/>
              <a:sym typeface="Archivo Medium"/>
            </a:endParaRPr>
          </a:p>
          <a:p>
            <a:pPr indent="-323850" lvl="0" marL="457200" rtl="0" algn="l">
              <a:spcBef>
                <a:spcPts val="0"/>
              </a:spcBef>
              <a:spcAft>
                <a:spcPts val="0"/>
              </a:spcAft>
              <a:buClr>
                <a:schemeClr val="dk1"/>
              </a:buClr>
              <a:buSzPts val="1500"/>
              <a:buFont typeface="Archivo Medium"/>
              <a:buChar char="-"/>
            </a:pPr>
            <a:r>
              <a:t/>
            </a:r>
            <a:endParaRPr sz="1500">
              <a:solidFill>
                <a:schemeClr val="dk1"/>
              </a:solidFill>
              <a:latin typeface="Archivo Medium"/>
              <a:ea typeface="Archivo Medium"/>
              <a:cs typeface="Archivo Medium"/>
              <a:sym typeface="Archivo Medium"/>
            </a:endParaRPr>
          </a:p>
          <a:p>
            <a:pPr indent="-323850" lvl="0" marL="457200" rtl="0" algn="l">
              <a:spcBef>
                <a:spcPts val="0"/>
              </a:spcBef>
              <a:spcAft>
                <a:spcPts val="0"/>
              </a:spcAft>
              <a:buClr>
                <a:schemeClr val="dk1"/>
              </a:buClr>
              <a:buSzPts val="1500"/>
              <a:buFont typeface="Archivo Medium"/>
              <a:buChar char="-"/>
            </a:pPr>
            <a:r>
              <a:rPr lang="en-US" sz="1500">
                <a:solidFill>
                  <a:schemeClr val="dk1"/>
                </a:solidFill>
                <a:latin typeface="Archivo Medium"/>
                <a:ea typeface="Archivo Medium"/>
                <a:cs typeface="Archivo Medium"/>
                <a:sym typeface="Archivo Medium"/>
              </a:rPr>
              <a:t>Early Stopping at =5, allows for no overfitting</a:t>
            </a:r>
            <a:endParaRPr sz="1500">
              <a:solidFill>
                <a:schemeClr val="dk1"/>
              </a:solidFill>
              <a:latin typeface="Archivo Medium"/>
              <a:ea typeface="Archivo Medium"/>
              <a:cs typeface="Archivo Medium"/>
              <a:sym typeface="Archivo Medium"/>
            </a:endParaRPr>
          </a:p>
        </p:txBody>
      </p:sp>
      <p:sp>
        <p:nvSpPr>
          <p:cNvPr id="377" name="Google Shape;377;g2dba649a72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ab38486e6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ESD_eval has prelabels which gives the “single source of truth” and serves as a good measure for validating the model accuracy</a:t>
            </a:r>
            <a:endParaRPr/>
          </a:p>
        </p:txBody>
      </p:sp>
      <p:sp>
        <p:nvSpPr>
          <p:cNvPr id="384" name="Google Shape;384;g2dab38486e6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ab38486e6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dab38486e6_0_6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dab38486e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Time = $ doesnt mean expenditure, but also means savings and potential earnings tooo</a:t>
            </a:r>
            <a:endParaRPr/>
          </a:p>
        </p:txBody>
      </p:sp>
      <p:sp>
        <p:nvSpPr>
          <p:cNvPr id="400" name="Google Shape;400;g2dab38486e6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ba649a72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Time = $ doesnt mean expenditure, but also means savings and potential earnings tooo</a:t>
            </a:r>
            <a:endParaRPr/>
          </a:p>
        </p:txBody>
      </p:sp>
      <p:sp>
        <p:nvSpPr>
          <p:cNvPr id="411" name="Google Shape;411;g2dba649a726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ab38486e6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TIme is $</a:t>
            </a:r>
            <a:endParaRPr/>
          </a:p>
        </p:txBody>
      </p:sp>
      <p:sp>
        <p:nvSpPr>
          <p:cNvPr id="425" name="Google Shape;425;g2dab38486e6_0_4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dba649a72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TIme is $</a:t>
            </a:r>
            <a:endParaRPr/>
          </a:p>
        </p:txBody>
      </p:sp>
      <p:sp>
        <p:nvSpPr>
          <p:cNvPr id="435" name="Google Shape;435;g2dba649a726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ab38486e6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dab38486e6_0_6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dba649a72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dba649a726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dab38486e6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462" name="Google Shape;462;g2dab38486e6_0_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dab38486e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ECECEC"/>
                </a:solidFill>
                <a:highlight>
                  <a:srgbClr val="212121"/>
                </a:highlight>
                <a:latin typeface="Roboto"/>
                <a:ea typeface="Roboto"/>
                <a:cs typeface="Roboto"/>
                <a:sym typeface="Roboto"/>
              </a:rPr>
              <a:t>False Negative refers to an instance where the model incorrectly predicts a non-negative emotion (like neutral or happy) when the true emotion is actually one of the negative ones (sad, angry, fear, disgust)</a:t>
            </a:r>
            <a:endParaRPr/>
          </a:p>
        </p:txBody>
      </p:sp>
      <p:sp>
        <p:nvSpPr>
          <p:cNvPr id="474" name="Google Shape;474;g2dab38486e6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dba649a72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dba649a726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dba649a72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ECECEC"/>
                </a:solidFill>
                <a:highlight>
                  <a:srgbClr val="212121"/>
                </a:highlight>
                <a:latin typeface="Roboto"/>
                <a:ea typeface="Roboto"/>
                <a:cs typeface="Roboto"/>
                <a:sym typeface="Roboto"/>
              </a:rPr>
              <a:t>False Negative refers to an instance where the model incorrectly predicts a non-negative emotion (like neutral or happy) when the true emotion is actually one of the negative ones (sad, angry, fear, disgust)</a:t>
            </a:r>
            <a:endParaRPr/>
          </a:p>
        </p:txBody>
      </p:sp>
      <p:sp>
        <p:nvSpPr>
          <p:cNvPr id="490" name="Google Shape;490;g2dba649a726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dab38486e6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by no means an app that is the silver bullet to solving all your patients’ problems. And it is still in beta stage. My job here is to make you better at YOUR job. Nobody is stealing your job.</a:t>
            </a:r>
            <a:endParaRPr/>
          </a:p>
        </p:txBody>
      </p:sp>
      <p:sp>
        <p:nvSpPr>
          <p:cNvPr id="498" name="Google Shape;498;g2dab38486e6_0_6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dab38486e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dab38486e6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dab38486e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2dab38486e6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dab38486e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2dab38486e6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ab38486e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@AMOZ - when </a:t>
            </a:r>
            <a:r>
              <a:rPr lang="en-US"/>
              <a:t>describing</a:t>
            </a:r>
            <a:r>
              <a:rPr lang="en-US"/>
              <a:t> this slide, do different </a:t>
            </a:r>
            <a:r>
              <a:rPr lang="en-US"/>
              <a:t>intonations]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instance, if I talk like that (exaggerated for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(Happy) I am very depressed, I’m tired</a:t>
            </a:r>
            <a:endParaRPr/>
          </a:p>
          <a:p>
            <a:pPr indent="0" lvl="0" marL="0" rtl="0" algn="l">
              <a:spcBef>
                <a:spcPts val="0"/>
              </a:spcBef>
              <a:spcAft>
                <a:spcPts val="0"/>
              </a:spcAft>
              <a:buNone/>
            </a:pPr>
            <a:r>
              <a:rPr lang="en-US"/>
              <a:t>(Sad) I like the Data Science Immersive course, it has benefited me greatly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as humans MAY capture decipher, but it’s not a given. With the leverage of Machine Learning and Data, to help us with more accurate prediction</a:t>
            </a:r>
            <a:endParaRPr/>
          </a:p>
        </p:txBody>
      </p:sp>
      <p:sp>
        <p:nvSpPr>
          <p:cNvPr id="115" name="Google Shape;115;g2dab38486e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dba649a72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dba649a726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dba649a72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dba649a726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dab38486e6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2dab38486e6_0_3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dab38486e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2dab38486e6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dab38486e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dab38486e6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dab38486e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2dab38486e6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dab38486e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dab38486e6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dab38486e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2dab38486e6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dab38486e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2dab38486e6_0_2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dab38486e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2dab38486e6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ab38486e6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2dab38486e6_0_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dab38486e6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dab38486e6_0_1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dab38486e6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2dab38486e6_0_6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dab38486e6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2dab38486e6_0_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dab38486e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2dab38486e6_0_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dab38486e6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2dab38486e6_0_4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dab38486e6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dab38486e6_0_4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dab38486e6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2dab38486e6_0_5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dab38486e6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2dab38486e6_0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dab38486e6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2dab38486e6_0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dab38486e6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2dab38486e6_0_5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Younger Adults 18-29 years are faced with mental health through school, work, family, relationship issues. </a:t>
            </a:r>
            <a:endParaRPr/>
          </a:p>
        </p:txBody>
      </p:sp>
      <p:sp>
        <p:nvSpPr>
          <p:cNvPr id="131" name="Google Shape;1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dba649a7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2dba649a72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dab38486e6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2dab38486e6_0_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dab38486e6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2dab38486e6_0_5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ab38486e6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intervention does not happen or proper support is not rendered, one of the saddening and common ultimatums of depression ends with suicide. Now i’m not trivialising, but you can see how suicide rates are not improving YOY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What’s worrying is the increasing number, amongst the younger age group &lt;39 years old and below.</a:t>
            </a:r>
            <a:endParaRPr/>
          </a:p>
        </p:txBody>
      </p:sp>
      <p:sp>
        <p:nvSpPr>
          <p:cNvPr id="141" name="Google Shape;141;g2dab38486e6_0_6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ab38486e6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Yet, people are constantly faced with horrible experiences with counsellling support, even though they need it the most</a:t>
            </a:r>
            <a:endParaRPr/>
          </a:p>
        </p:txBody>
      </p:sp>
      <p:sp>
        <p:nvSpPr>
          <p:cNvPr id="149" name="Google Shape;149;g2dab38486e6_0_6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Font typeface="Archivo Light"/>
              <a:buNone/>
              <a:defRPr>
                <a:latin typeface="Archivo Light"/>
                <a:ea typeface="Archivo Light"/>
                <a:cs typeface="Archivo Light"/>
                <a:sym typeface="Archivo Light"/>
              </a:defRPr>
            </a:lvl1pPr>
            <a:lvl2pPr lvl="1" algn="l">
              <a:spcBef>
                <a:spcPts val="0"/>
              </a:spcBef>
              <a:spcAft>
                <a:spcPts val="0"/>
              </a:spcAft>
              <a:buSzPts val="1400"/>
              <a:buFont typeface="Archivo Light"/>
              <a:buNone/>
              <a:defRPr>
                <a:latin typeface="Archivo Light"/>
                <a:ea typeface="Archivo Light"/>
                <a:cs typeface="Archivo Light"/>
                <a:sym typeface="Archivo Light"/>
              </a:defRPr>
            </a:lvl2pPr>
            <a:lvl3pPr lvl="2" algn="l">
              <a:spcBef>
                <a:spcPts val="0"/>
              </a:spcBef>
              <a:spcAft>
                <a:spcPts val="0"/>
              </a:spcAft>
              <a:buSzPts val="1400"/>
              <a:buFont typeface="Archivo Light"/>
              <a:buNone/>
              <a:defRPr>
                <a:latin typeface="Archivo Light"/>
                <a:ea typeface="Archivo Light"/>
                <a:cs typeface="Archivo Light"/>
                <a:sym typeface="Archivo Light"/>
              </a:defRPr>
            </a:lvl3pPr>
            <a:lvl4pPr lvl="3" algn="l">
              <a:spcBef>
                <a:spcPts val="0"/>
              </a:spcBef>
              <a:spcAft>
                <a:spcPts val="0"/>
              </a:spcAft>
              <a:buSzPts val="1400"/>
              <a:buFont typeface="Archivo Light"/>
              <a:buNone/>
              <a:defRPr>
                <a:latin typeface="Archivo Light"/>
                <a:ea typeface="Archivo Light"/>
                <a:cs typeface="Archivo Light"/>
                <a:sym typeface="Archivo Light"/>
              </a:defRPr>
            </a:lvl4pPr>
            <a:lvl5pPr lvl="4" algn="l">
              <a:spcBef>
                <a:spcPts val="0"/>
              </a:spcBef>
              <a:spcAft>
                <a:spcPts val="0"/>
              </a:spcAft>
              <a:buSzPts val="1400"/>
              <a:buFont typeface="Archivo Light"/>
              <a:buNone/>
              <a:defRPr>
                <a:latin typeface="Archivo Light"/>
                <a:ea typeface="Archivo Light"/>
                <a:cs typeface="Archivo Light"/>
                <a:sym typeface="Archivo Light"/>
              </a:defRPr>
            </a:lvl5pPr>
            <a:lvl6pPr lvl="5" algn="l">
              <a:spcBef>
                <a:spcPts val="0"/>
              </a:spcBef>
              <a:spcAft>
                <a:spcPts val="0"/>
              </a:spcAft>
              <a:buSzPts val="1400"/>
              <a:buFont typeface="Archivo Light"/>
              <a:buNone/>
              <a:defRPr>
                <a:latin typeface="Archivo Light"/>
                <a:ea typeface="Archivo Light"/>
                <a:cs typeface="Archivo Light"/>
                <a:sym typeface="Archivo Light"/>
              </a:defRPr>
            </a:lvl6pPr>
            <a:lvl7pPr lvl="6" algn="l">
              <a:spcBef>
                <a:spcPts val="0"/>
              </a:spcBef>
              <a:spcAft>
                <a:spcPts val="0"/>
              </a:spcAft>
              <a:buSzPts val="1400"/>
              <a:buFont typeface="Archivo Light"/>
              <a:buNone/>
              <a:defRPr>
                <a:latin typeface="Archivo Light"/>
                <a:ea typeface="Archivo Light"/>
                <a:cs typeface="Archivo Light"/>
                <a:sym typeface="Archivo Light"/>
              </a:defRPr>
            </a:lvl7pPr>
            <a:lvl8pPr lvl="7" algn="l">
              <a:spcBef>
                <a:spcPts val="0"/>
              </a:spcBef>
              <a:spcAft>
                <a:spcPts val="0"/>
              </a:spcAft>
              <a:buSzPts val="1400"/>
              <a:buFont typeface="Archivo Light"/>
              <a:buNone/>
              <a:defRPr>
                <a:latin typeface="Archivo Light"/>
                <a:ea typeface="Archivo Light"/>
                <a:cs typeface="Archivo Light"/>
                <a:sym typeface="Archivo Light"/>
              </a:defRPr>
            </a:lvl8pPr>
            <a:lvl9pPr lvl="8" algn="l">
              <a:spcBef>
                <a:spcPts val="0"/>
              </a:spcBef>
              <a:spcAft>
                <a:spcPts val="0"/>
              </a:spcAft>
              <a:buSzPts val="1400"/>
              <a:buFont typeface="Archivo Light"/>
              <a:buNone/>
              <a:defRPr>
                <a:latin typeface="Archivo Light"/>
                <a:ea typeface="Archivo Light"/>
                <a:cs typeface="Archivo Light"/>
                <a:sym typeface="Archivo Light"/>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Font typeface="Archivo Light"/>
              <a:buNone/>
              <a:defRPr>
                <a:latin typeface="Archivo Light"/>
                <a:ea typeface="Archivo Light"/>
                <a:cs typeface="Archivo Light"/>
                <a:sym typeface="Archivo Light"/>
              </a:defRPr>
            </a:lvl1pPr>
            <a:lvl2pPr lvl="1" algn="l">
              <a:spcBef>
                <a:spcPts val="0"/>
              </a:spcBef>
              <a:spcAft>
                <a:spcPts val="0"/>
              </a:spcAft>
              <a:buSzPts val="1400"/>
              <a:buFont typeface="Archivo Light"/>
              <a:buNone/>
              <a:defRPr>
                <a:latin typeface="Archivo Light"/>
                <a:ea typeface="Archivo Light"/>
                <a:cs typeface="Archivo Light"/>
                <a:sym typeface="Archivo Light"/>
              </a:defRPr>
            </a:lvl2pPr>
            <a:lvl3pPr lvl="2" algn="l">
              <a:spcBef>
                <a:spcPts val="0"/>
              </a:spcBef>
              <a:spcAft>
                <a:spcPts val="0"/>
              </a:spcAft>
              <a:buSzPts val="1400"/>
              <a:buFont typeface="Archivo Light"/>
              <a:buNone/>
              <a:defRPr>
                <a:latin typeface="Archivo Light"/>
                <a:ea typeface="Archivo Light"/>
                <a:cs typeface="Archivo Light"/>
                <a:sym typeface="Archivo Light"/>
              </a:defRPr>
            </a:lvl3pPr>
            <a:lvl4pPr lvl="3" algn="l">
              <a:spcBef>
                <a:spcPts val="0"/>
              </a:spcBef>
              <a:spcAft>
                <a:spcPts val="0"/>
              </a:spcAft>
              <a:buSzPts val="1400"/>
              <a:buFont typeface="Archivo Light"/>
              <a:buNone/>
              <a:defRPr>
                <a:latin typeface="Archivo Light"/>
                <a:ea typeface="Archivo Light"/>
                <a:cs typeface="Archivo Light"/>
                <a:sym typeface="Archivo Light"/>
              </a:defRPr>
            </a:lvl4pPr>
            <a:lvl5pPr lvl="4" algn="l">
              <a:spcBef>
                <a:spcPts val="0"/>
              </a:spcBef>
              <a:spcAft>
                <a:spcPts val="0"/>
              </a:spcAft>
              <a:buSzPts val="1400"/>
              <a:buFont typeface="Archivo Light"/>
              <a:buNone/>
              <a:defRPr>
                <a:latin typeface="Archivo Light"/>
                <a:ea typeface="Archivo Light"/>
                <a:cs typeface="Archivo Light"/>
                <a:sym typeface="Archivo Light"/>
              </a:defRPr>
            </a:lvl5pPr>
            <a:lvl6pPr lvl="5" algn="l">
              <a:spcBef>
                <a:spcPts val="0"/>
              </a:spcBef>
              <a:spcAft>
                <a:spcPts val="0"/>
              </a:spcAft>
              <a:buSzPts val="1400"/>
              <a:buFont typeface="Archivo Light"/>
              <a:buNone/>
              <a:defRPr>
                <a:latin typeface="Archivo Light"/>
                <a:ea typeface="Archivo Light"/>
                <a:cs typeface="Archivo Light"/>
                <a:sym typeface="Archivo Light"/>
              </a:defRPr>
            </a:lvl6pPr>
            <a:lvl7pPr lvl="6" algn="l">
              <a:spcBef>
                <a:spcPts val="0"/>
              </a:spcBef>
              <a:spcAft>
                <a:spcPts val="0"/>
              </a:spcAft>
              <a:buSzPts val="1400"/>
              <a:buFont typeface="Archivo Light"/>
              <a:buNone/>
              <a:defRPr>
                <a:latin typeface="Archivo Light"/>
                <a:ea typeface="Archivo Light"/>
                <a:cs typeface="Archivo Light"/>
                <a:sym typeface="Archivo Light"/>
              </a:defRPr>
            </a:lvl7pPr>
            <a:lvl8pPr lvl="7" algn="l">
              <a:spcBef>
                <a:spcPts val="0"/>
              </a:spcBef>
              <a:spcAft>
                <a:spcPts val="0"/>
              </a:spcAft>
              <a:buSzPts val="1400"/>
              <a:buFont typeface="Archivo Light"/>
              <a:buNone/>
              <a:defRPr>
                <a:latin typeface="Archivo Light"/>
                <a:ea typeface="Archivo Light"/>
                <a:cs typeface="Archivo Light"/>
                <a:sym typeface="Archivo Light"/>
              </a:defRPr>
            </a:lvl8pPr>
            <a:lvl9pPr lvl="8" algn="l">
              <a:spcBef>
                <a:spcPts val="0"/>
              </a:spcBef>
              <a:spcAft>
                <a:spcPts val="0"/>
              </a:spcAft>
              <a:buSzPts val="1400"/>
              <a:buFont typeface="Archivo Light"/>
              <a:buNone/>
              <a:defRPr>
                <a:latin typeface="Archivo Light"/>
                <a:ea typeface="Archivo Light"/>
                <a:cs typeface="Archivo Light"/>
                <a:sym typeface="Archivo Light"/>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Font typeface="Archivo"/>
              <a:buChar char="•"/>
              <a:defRPr>
                <a:latin typeface="Archivo"/>
                <a:ea typeface="Archivo"/>
                <a:cs typeface="Archivo"/>
                <a:sym typeface="Archivo"/>
              </a:defRPr>
            </a:lvl1pPr>
            <a:lvl2pPr indent="-342900" lvl="1" marL="914400" algn="l">
              <a:spcBef>
                <a:spcPts val="360"/>
              </a:spcBef>
              <a:spcAft>
                <a:spcPts val="0"/>
              </a:spcAft>
              <a:buClr>
                <a:schemeClr val="dk1"/>
              </a:buClr>
              <a:buSzPts val="1800"/>
              <a:buFont typeface="Archivo"/>
              <a:buChar char="–"/>
              <a:defRPr>
                <a:latin typeface="Archivo"/>
                <a:ea typeface="Archivo"/>
                <a:cs typeface="Archivo"/>
                <a:sym typeface="Archivo"/>
              </a:defRPr>
            </a:lvl2pPr>
            <a:lvl3pPr indent="-342900" lvl="2" marL="1371600" algn="l">
              <a:spcBef>
                <a:spcPts val="360"/>
              </a:spcBef>
              <a:spcAft>
                <a:spcPts val="0"/>
              </a:spcAft>
              <a:buClr>
                <a:schemeClr val="dk1"/>
              </a:buClr>
              <a:buSzPts val="1800"/>
              <a:buFont typeface="Archivo"/>
              <a:buChar char="•"/>
              <a:defRPr>
                <a:latin typeface="Archivo"/>
                <a:ea typeface="Archivo"/>
                <a:cs typeface="Archivo"/>
                <a:sym typeface="Archivo"/>
              </a:defRPr>
            </a:lvl3pPr>
            <a:lvl4pPr indent="-342900" lvl="3" marL="1828800" algn="l">
              <a:spcBef>
                <a:spcPts val="360"/>
              </a:spcBef>
              <a:spcAft>
                <a:spcPts val="0"/>
              </a:spcAft>
              <a:buClr>
                <a:schemeClr val="dk1"/>
              </a:buClr>
              <a:buSzPts val="1800"/>
              <a:buFont typeface="Archivo"/>
              <a:buChar char="–"/>
              <a:defRPr>
                <a:latin typeface="Archivo"/>
                <a:ea typeface="Archivo"/>
                <a:cs typeface="Archivo"/>
                <a:sym typeface="Archivo"/>
              </a:defRPr>
            </a:lvl4pPr>
            <a:lvl5pPr indent="-342900" lvl="4" marL="2286000" algn="l">
              <a:spcBef>
                <a:spcPts val="360"/>
              </a:spcBef>
              <a:spcAft>
                <a:spcPts val="0"/>
              </a:spcAft>
              <a:buClr>
                <a:schemeClr val="dk1"/>
              </a:buClr>
              <a:buSzPts val="1800"/>
              <a:buFont typeface="Archivo"/>
              <a:buChar char="»"/>
              <a:defRPr>
                <a:latin typeface="Archivo"/>
                <a:ea typeface="Archivo"/>
                <a:cs typeface="Archivo"/>
                <a:sym typeface="Archivo"/>
              </a:defRPr>
            </a:lvl5pPr>
            <a:lvl6pPr indent="-342900" lvl="5" marL="2743200" algn="l">
              <a:spcBef>
                <a:spcPts val="360"/>
              </a:spcBef>
              <a:spcAft>
                <a:spcPts val="0"/>
              </a:spcAft>
              <a:buClr>
                <a:schemeClr val="dk1"/>
              </a:buClr>
              <a:buSzPts val="1800"/>
              <a:buFont typeface="Archivo"/>
              <a:buChar char="•"/>
              <a:defRPr>
                <a:latin typeface="Archivo"/>
                <a:ea typeface="Archivo"/>
                <a:cs typeface="Archivo"/>
                <a:sym typeface="Archivo"/>
              </a:defRPr>
            </a:lvl6pPr>
            <a:lvl7pPr indent="-342900" lvl="6" marL="3200400" algn="l">
              <a:spcBef>
                <a:spcPts val="360"/>
              </a:spcBef>
              <a:spcAft>
                <a:spcPts val="0"/>
              </a:spcAft>
              <a:buClr>
                <a:schemeClr val="dk1"/>
              </a:buClr>
              <a:buSzPts val="1800"/>
              <a:buFont typeface="Archivo"/>
              <a:buChar char="•"/>
              <a:defRPr>
                <a:latin typeface="Archivo"/>
                <a:ea typeface="Archivo"/>
                <a:cs typeface="Archivo"/>
                <a:sym typeface="Archivo"/>
              </a:defRPr>
            </a:lvl7pPr>
            <a:lvl8pPr indent="-342900" lvl="7" marL="3657600" algn="l">
              <a:spcBef>
                <a:spcPts val="360"/>
              </a:spcBef>
              <a:spcAft>
                <a:spcPts val="0"/>
              </a:spcAft>
              <a:buClr>
                <a:schemeClr val="dk1"/>
              </a:buClr>
              <a:buSzPts val="1800"/>
              <a:buFont typeface="Archivo"/>
              <a:buChar char="•"/>
              <a:defRPr>
                <a:latin typeface="Archivo"/>
                <a:ea typeface="Archivo"/>
                <a:cs typeface="Archivo"/>
                <a:sym typeface="Archivo"/>
              </a:defRPr>
            </a:lvl8pPr>
            <a:lvl9pPr indent="-342900" lvl="8" marL="4114800" algn="l">
              <a:spcBef>
                <a:spcPts val="360"/>
              </a:spcBef>
              <a:spcAft>
                <a:spcPts val="0"/>
              </a:spcAft>
              <a:buClr>
                <a:schemeClr val="dk1"/>
              </a:buClr>
              <a:buSzPts val="1800"/>
              <a:buFont typeface="Archivo"/>
              <a:buChar char="•"/>
              <a:defRPr>
                <a:latin typeface="Archivo"/>
                <a:ea typeface="Archivo"/>
                <a:cs typeface="Archivo"/>
                <a:sym typeface="Archivo"/>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Font typeface="Archivo"/>
              <a:buChar char="•"/>
              <a:defRPr>
                <a:latin typeface="Archivo"/>
                <a:ea typeface="Archivo"/>
                <a:cs typeface="Archivo"/>
                <a:sym typeface="Archivo"/>
              </a:defRPr>
            </a:lvl1pPr>
            <a:lvl2pPr indent="-342900" lvl="1" marL="914400" algn="l">
              <a:spcBef>
                <a:spcPts val="360"/>
              </a:spcBef>
              <a:spcAft>
                <a:spcPts val="0"/>
              </a:spcAft>
              <a:buClr>
                <a:schemeClr val="dk1"/>
              </a:buClr>
              <a:buSzPts val="1800"/>
              <a:buFont typeface="Archivo"/>
              <a:buChar char="–"/>
              <a:defRPr>
                <a:latin typeface="Archivo"/>
                <a:ea typeface="Archivo"/>
                <a:cs typeface="Archivo"/>
                <a:sym typeface="Archivo"/>
              </a:defRPr>
            </a:lvl2pPr>
            <a:lvl3pPr indent="-342900" lvl="2" marL="1371600" algn="l">
              <a:spcBef>
                <a:spcPts val="360"/>
              </a:spcBef>
              <a:spcAft>
                <a:spcPts val="0"/>
              </a:spcAft>
              <a:buClr>
                <a:schemeClr val="dk1"/>
              </a:buClr>
              <a:buSzPts val="1800"/>
              <a:buFont typeface="Archivo"/>
              <a:buChar char="•"/>
              <a:defRPr>
                <a:latin typeface="Archivo"/>
                <a:ea typeface="Archivo"/>
                <a:cs typeface="Archivo"/>
                <a:sym typeface="Archivo"/>
              </a:defRPr>
            </a:lvl3pPr>
            <a:lvl4pPr indent="-342900" lvl="3" marL="1828800" algn="l">
              <a:spcBef>
                <a:spcPts val="360"/>
              </a:spcBef>
              <a:spcAft>
                <a:spcPts val="0"/>
              </a:spcAft>
              <a:buClr>
                <a:schemeClr val="dk1"/>
              </a:buClr>
              <a:buSzPts val="1800"/>
              <a:buFont typeface="Archivo"/>
              <a:buChar char="–"/>
              <a:defRPr>
                <a:latin typeface="Archivo"/>
                <a:ea typeface="Archivo"/>
                <a:cs typeface="Archivo"/>
                <a:sym typeface="Archivo"/>
              </a:defRPr>
            </a:lvl4pPr>
            <a:lvl5pPr indent="-342900" lvl="4" marL="2286000" algn="l">
              <a:spcBef>
                <a:spcPts val="360"/>
              </a:spcBef>
              <a:spcAft>
                <a:spcPts val="0"/>
              </a:spcAft>
              <a:buClr>
                <a:schemeClr val="dk1"/>
              </a:buClr>
              <a:buSzPts val="1800"/>
              <a:buFont typeface="Archivo"/>
              <a:buChar char="»"/>
              <a:defRPr>
                <a:latin typeface="Archivo"/>
                <a:ea typeface="Archivo"/>
                <a:cs typeface="Archivo"/>
                <a:sym typeface="Archivo"/>
              </a:defRPr>
            </a:lvl5pPr>
            <a:lvl6pPr indent="-342900" lvl="5" marL="2743200" algn="l">
              <a:spcBef>
                <a:spcPts val="360"/>
              </a:spcBef>
              <a:spcAft>
                <a:spcPts val="0"/>
              </a:spcAft>
              <a:buClr>
                <a:schemeClr val="dk1"/>
              </a:buClr>
              <a:buSzPts val="1800"/>
              <a:buFont typeface="Archivo"/>
              <a:buChar char="•"/>
              <a:defRPr>
                <a:latin typeface="Archivo"/>
                <a:ea typeface="Archivo"/>
                <a:cs typeface="Archivo"/>
                <a:sym typeface="Archivo"/>
              </a:defRPr>
            </a:lvl6pPr>
            <a:lvl7pPr indent="-342900" lvl="6" marL="3200400" algn="l">
              <a:spcBef>
                <a:spcPts val="360"/>
              </a:spcBef>
              <a:spcAft>
                <a:spcPts val="0"/>
              </a:spcAft>
              <a:buClr>
                <a:schemeClr val="dk1"/>
              </a:buClr>
              <a:buSzPts val="1800"/>
              <a:buFont typeface="Archivo"/>
              <a:buChar char="•"/>
              <a:defRPr>
                <a:latin typeface="Archivo"/>
                <a:ea typeface="Archivo"/>
                <a:cs typeface="Archivo"/>
                <a:sym typeface="Archivo"/>
              </a:defRPr>
            </a:lvl7pPr>
            <a:lvl8pPr indent="-342900" lvl="7" marL="3657600" algn="l">
              <a:spcBef>
                <a:spcPts val="360"/>
              </a:spcBef>
              <a:spcAft>
                <a:spcPts val="0"/>
              </a:spcAft>
              <a:buClr>
                <a:schemeClr val="dk1"/>
              </a:buClr>
              <a:buSzPts val="1800"/>
              <a:buFont typeface="Archivo"/>
              <a:buChar char="•"/>
              <a:defRPr>
                <a:latin typeface="Archivo"/>
                <a:ea typeface="Archivo"/>
                <a:cs typeface="Archivo"/>
                <a:sym typeface="Archivo"/>
              </a:defRPr>
            </a:lvl8pPr>
            <a:lvl9pPr indent="-342900" lvl="8" marL="4114800" algn="l">
              <a:spcBef>
                <a:spcPts val="360"/>
              </a:spcBef>
              <a:spcAft>
                <a:spcPts val="0"/>
              </a:spcAft>
              <a:buClr>
                <a:schemeClr val="dk1"/>
              </a:buClr>
              <a:buSzPts val="1800"/>
              <a:buFont typeface="Archivo"/>
              <a:buChar char="•"/>
              <a:defRPr>
                <a:latin typeface="Archivo"/>
                <a:ea typeface="Archivo"/>
                <a:cs typeface="Archivo"/>
                <a:sym typeface="Archivo"/>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Font typeface="Archivo"/>
              <a:buNone/>
              <a:defRPr>
                <a:solidFill>
                  <a:srgbClr val="888888"/>
                </a:solidFill>
                <a:latin typeface="Archivo"/>
                <a:ea typeface="Archivo"/>
                <a:cs typeface="Archivo"/>
                <a:sym typeface="Archivo"/>
              </a:defRPr>
            </a:lvl1pPr>
            <a:lvl2pPr lvl="1" algn="ctr">
              <a:spcBef>
                <a:spcPts val="560"/>
              </a:spcBef>
              <a:spcAft>
                <a:spcPts val="0"/>
              </a:spcAft>
              <a:buClr>
                <a:srgbClr val="888888"/>
              </a:buClr>
              <a:buSzPts val="2800"/>
              <a:buFont typeface="Archivo"/>
              <a:buNone/>
              <a:defRPr>
                <a:solidFill>
                  <a:srgbClr val="888888"/>
                </a:solidFill>
                <a:latin typeface="Archivo"/>
                <a:ea typeface="Archivo"/>
                <a:cs typeface="Archivo"/>
                <a:sym typeface="Archivo"/>
              </a:defRPr>
            </a:lvl2pPr>
            <a:lvl3pPr lvl="2" algn="ctr">
              <a:spcBef>
                <a:spcPts val="480"/>
              </a:spcBef>
              <a:spcAft>
                <a:spcPts val="0"/>
              </a:spcAft>
              <a:buClr>
                <a:srgbClr val="888888"/>
              </a:buClr>
              <a:buSzPts val="2400"/>
              <a:buFont typeface="Archivo"/>
              <a:buNone/>
              <a:defRPr>
                <a:solidFill>
                  <a:srgbClr val="888888"/>
                </a:solidFill>
                <a:latin typeface="Archivo"/>
                <a:ea typeface="Archivo"/>
                <a:cs typeface="Archivo"/>
                <a:sym typeface="Archivo"/>
              </a:defRPr>
            </a:lvl3pPr>
            <a:lvl4pPr lvl="3" algn="ctr">
              <a:spcBef>
                <a:spcPts val="400"/>
              </a:spcBef>
              <a:spcAft>
                <a:spcPts val="0"/>
              </a:spcAft>
              <a:buClr>
                <a:srgbClr val="888888"/>
              </a:buClr>
              <a:buSzPts val="2000"/>
              <a:buFont typeface="Archivo"/>
              <a:buNone/>
              <a:defRPr>
                <a:solidFill>
                  <a:srgbClr val="888888"/>
                </a:solidFill>
                <a:latin typeface="Archivo"/>
                <a:ea typeface="Archivo"/>
                <a:cs typeface="Archivo"/>
                <a:sym typeface="Archivo"/>
              </a:defRPr>
            </a:lvl4pPr>
            <a:lvl5pPr lvl="4" algn="ctr">
              <a:spcBef>
                <a:spcPts val="400"/>
              </a:spcBef>
              <a:spcAft>
                <a:spcPts val="0"/>
              </a:spcAft>
              <a:buClr>
                <a:srgbClr val="888888"/>
              </a:buClr>
              <a:buSzPts val="2000"/>
              <a:buFont typeface="Archivo"/>
              <a:buNone/>
              <a:defRPr>
                <a:solidFill>
                  <a:srgbClr val="888888"/>
                </a:solidFill>
                <a:latin typeface="Archivo"/>
                <a:ea typeface="Archivo"/>
                <a:cs typeface="Archivo"/>
                <a:sym typeface="Archivo"/>
              </a:defRPr>
            </a:lvl5pPr>
            <a:lvl6pPr lvl="5" algn="ctr">
              <a:spcBef>
                <a:spcPts val="400"/>
              </a:spcBef>
              <a:spcAft>
                <a:spcPts val="0"/>
              </a:spcAft>
              <a:buClr>
                <a:srgbClr val="888888"/>
              </a:buClr>
              <a:buSzPts val="2000"/>
              <a:buFont typeface="Archivo"/>
              <a:buNone/>
              <a:defRPr>
                <a:solidFill>
                  <a:srgbClr val="888888"/>
                </a:solidFill>
                <a:latin typeface="Archivo"/>
                <a:ea typeface="Archivo"/>
                <a:cs typeface="Archivo"/>
                <a:sym typeface="Archivo"/>
              </a:defRPr>
            </a:lvl6pPr>
            <a:lvl7pPr lvl="6" algn="ctr">
              <a:spcBef>
                <a:spcPts val="400"/>
              </a:spcBef>
              <a:spcAft>
                <a:spcPts val="0"/>
              </a:spcAft>
              <a:buClr>
                <a:srgbClr val="888888"/>
              </a:buClr>
              <a:buSzPts val="2000"/>
              <a:buFont typeface="Archivo"/>
              <a:buNone/>
              <a:defRPr>
                <a:solidFill>
                  <a:srgbClr val="888888"/>
                </a:solidFill>
                <a:latin typeface="Archivo"/>
                <a:ea typeface="Archivo"/>
                <a:cs typeface="Archivo"/>
                <a:sym typeface="Archivo"/>
              </a:defRPr>
            </a:lvl7pPr>
            <a:lvl8pPr lvl="7" algn="ctr">
              <a:spcBef>
                <a:spcPts val="400"/>
              </a:spcBef>
              <a:spcAft>
                <a:spcPts val="0"/>
              </a:spcAft>
              <a:buClr>
                <a:srgbClr val="888888"/>
              </a:buClr>
              <a:buSzPts val="2000"/>
              <a:buFont typeface="Archivo"/>
              <a:buNone/>
              <a:defRPr>
                <a:solidFill>
                  <a:srgbClr val="888888"/>
                </a:solidFill>
                <a:latin typeface="Archivo"/>
                <a:ea typeface="Archivo"/>
                <a:cs typeface="Archivo"/>
                <a:sym typeface="Archivo"/>
              </a:defRPr>
            </a:lvl8pPr>
            <a:lvl9pPr lvl="8" algn="ctr">
              <a:spcBef>
                <a:spcPts val="400"/>
              </a:spcBef>
              <a:spcAft>
                <a:spcPts val="0"/>
              </a:spcAft>
              <a:buClr>
                <a:srgbClr val="888888"/>
              </a:buClr>
              <a:buSzPts val="2000"/>
              <a:buFont typeface="Archivo"/>
              <a:buNone/>
              <a:defRPr>
                <a:solidFill>
                  <a:srgbClr val="888888"/>
                </a:solidFill>
                <a:latin typeface="Archivo"/>
                <a:ea typeface="Archivo"/>
                <a:cs typeface="Archivo"/>
                <a:sym typeface="Archivo"/>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Font typeface="Archivo ExtraLight"/>
              <a:buNone/>
              <a:defRPr>
                <a:latin typeface="Archivo ExtraLight"/>
                <a:ea typeface="Archivo ExtraLight"/>
                <a:cs typeface="Archivo ExtraLight"/>
                <a:sym typeface="Archivo ExtraLight"/>
              </a:defRPr>
            </a:lvl1pPr>
            <a:lvl2pPr lvl="1" algn="l">
              <a:spcBef>
                <a:spcPts val="0"/>
              </a:spcBef>
              <a:spcAft>
                <a:spcPts val="0"/>
              </a:spcAft>
              <a:buSzPts val="1400"/>
              <a:buFont typeface="Archivo ExtraLight"/>
              <a:buNone/>
              <a:defRPr>
                <a:latin typeface="Archivo ExtraLight"/>
                <a:ea typeface="Archivo ExtraLight"/>
                <a:cs typeface="Archivo ExtraLight"/>
                <a:sym typeface="Archivo ExtraLight"/>
              </a:defRPr>
            </a:lvl2pPr>
            <a:lvl3pPr lvl="2" algn="l">
              <a:spcBef>
                <a:spcPts val="0"/>
              </a:spcBef>
              <a:spcAft>
                <a:spcPts val="0"/>
              </a:spcAft>
              <a:buSzPts val="1400"/>
              <a:buFont typeface="Archivo ExtraLight"/>
              <a:buNone/>
              <a:defRPr>
                <a:latin typeface="Archivo ExtraLight"/>
                <a:ea typeface="Archivo ExtraLight"/>
                <a:cs typeface="Archivo ExtraLight"/>
                <a:sym typeface="Archivo ExtraLight"/>
              </a:defRPr>
            </a:lvl3pPr>
            <a:lvl4pPr lvl="3" algn="l">
              <a:spcBef>
                <a:spcPts val="0"/>
              </a:spcBef>
              <a:spcAft>
                <a:spcPts val="0"/>
              </a:spcAft>
              <a:buSzPts val="1400"/>
              <a:buFont typeface="Archivo ExtraLight"/>
              <a:buNone/>
              <a:defRPr>
                <a:latin typeface="Archivo ExtraLight"/>
                <a:ea typeface="Archivo ExtraLight"/>
                <a:cs typeface="Archivo ExtraLight"/>
                <a:sym typeface="Archivo ExtraLight"/>
              </a:defRPr>
            </a:lvl4pPr>
            <a:lvl5pPr lvl="4" algn="l">
              <a:spcBef>
                <a:spcPts val="0"/>
              </a:spcBef>
              <a:spcAft>
                <a:spcPts val="0"/>
              </a:spcAft>
              <a:buSzPts val="1400"/>
              <a:buFont typeface="Archivo ExtraLight"/>
              <a:buNone/>
              <a:defRPr>
                <a:latin typeface="Archivo ExtraLight"/>
                <a:ea typeface="Archivo ExtraLight"/>
                <a:cs typeface="Archivo ExtraLight"/>
                <a:sym typeface="Archivo ExtraLight"/>
              </a:defRPr>
            </a:lvl5pPr>
            <a:lvl6pPr lvl="5" algn="l">
              <a:spcBef>
                <a:spcPts val="0"/>
              </a:spcBef>
              <a:spcAft>
                <a:spcPts val="0"/>
              </a:spcAft>
              <a:buSzPts val="1400"/>
              <a:buFont typeface="Archivo ExtraLight"/>
              <a:buNone/>
              <a:defRPr>
                <a:latin typeface="Archivo ExtraLight"/>
                <a:ea typeface="Archivo ExtraLight"/>
                <a:cs typeface="Archivo ExtraLight"/>
                <a:sym typeface="Archivo ExtraLight"/>
              </a:defRPr>
            </a:lvl6pPr>
            <a:lvl7pPr lvl="6" algn="l">
              <a:spcBef>
                <a:spcPts val="0"/>
              </a:spcBef>
              <a:spcAft>
                <a:spcPts val="0"/>
              </a:spcAft>
              <a:buSzPts val="1400"/>
              <a:buFont typeface="Archivo ExtraLight"/>
              <a:buNone/>
              <a:defRPr>
                <a:latin typeface="Archivo ExtraLight"/>
                <a:ea typeface="Archivo ExtraLight"/>
                <a:cs typeface="Archivo ExtraLight"/>
                <a:sym typeface="Archivo ExtraLight"/>
              </a:defRPr>
            </a:lvl7pPr>
            <a:lvl8pPr lvl="7" algn="l">
              <a:spcBef>
                <a:spcPts val="0"/>
              </a:spcBef>
              <a:spcAft>
                <a:spcPts val="0"/>
              </a:spcAft>
              <a:buSzPts val="1400"/>
              <a:buFont typeface="Archivo ExtraLight"/>
              <a:buNone/>
              <a:defRPr>
                <a:latin typeface="Archivo ExtraLight"/>
                <a:ea typeface="Archivo ExtraLight"/>
                <a:cs typeface="Archivo ExtraLight"/>
                <a:sym typeface="Archivo ExtraLight"/>
              </a:defRPr>
            </a:lvl8pPr>
            <a:lvl9pPr lvl="8" algn="l">
              <a:spcBef>
                <a:spcPts val="0"/>
              </a:spcBef>
              <a:spcAft>
                <a:spcPts val="0"/>
              </a:spcAft>
              <a:buSzPts val="1400"/>
              <a:buFont typeface="Archivo ExtraLight"/>
              <a:buNone/>
              <a:defRPr>
                <a:latin typeface="Archivo ExtraLight"/>
                <a:ea typeface="Archivo ExtraLight"/>
                <a:cs typeface="Archivo ExtraLight"/>
                <a:sym typeface="Archivo ExtraLight"/>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Font typeface="Archivo ExtraLight"/>
              <a:buNone/>
              <a:defRPr>
                <a:latin typeface="Archivo ExtraLight"/>
                <a:ea typeface="Archivo ExtraLight"/>
                <a:cs typeface="Archivo ExtraLight"/>
                <a:sym typeface="Archivo ExtraLight"/>
              </a:defRPr>
            </a:lvl1pPr>
            <a:lvl2pPr lvl="1" algn="l">
              <a:spcBef>
                <a:spcPts val="0"/>
              </a:spcBef>
              <a:spcAft>
                <a:spcPts val="0"/>
              </a:spcAft>
              <a:buSzPts val="1400"/>
              <a:buFont typeface="Archivo ExtraLight"/>
              <a:buNone/>
              <a:defRPr>
                <a:latin typeface="Archivo ExtraLight"/>
                <a:ea typeface="Archivo ExtraLight"/>
                <a:cs typeface="Archivo ExtraLight"/>
                <a:sym typeface="Archivo ExtraLight"/>
              </a:defRPr>
            </a:lvl2pPr>
            <a:lvl3pPr lvl="2" algn="l">
              <a:spcBef>
                <a:spcPts val="0"/>
              </a:spcBef>
              <a:spcAft>
                <a:spcPts val="0"/>
              </a:spcAft>
              <a:buSzPts val="1400"/>
              <a:buFont typeface="Archivo ExtraLight"/>
              <a:buNone/>
              <a:defRPr>
                <a:latin typeface="Archivo ExtraLight"/>
                <a:ea typeface="Archivo ExtraLight"/>
                <a:cs typeface="Archivo ExtraLight"/>
                <a:sym typeface="Archivo ExtraLight"/>
              </a:defRPr>
            </a:lvl3pPr>
            <a:lvl4pPr lvl="3" algn="l">
              <a:spcBef>
                <a:spcPts val="0"/>
              </a:spcBef>
              <a:spcAft>
                <a:spcPts val="0"/>
              </a:spcAft>
              <a:buSzPts val="1400"/>
              <a:buFont typeface="Archivo ExtraLight"/>
              <a:buNone/>
              <a:defRPr>
                <a:latin typeface="Archivo ExtraLight"/>
                <a:ea typeface="Archivo ExtraLight"/>
                <a:cs typeface="Archivo ExtraLight"/>
                <a:sym typeface="Archivo ExtraLight"/>
              </a:defRPr>
            </a:lvl4pPr>
            <a:lvl5pPr lvl="4" algn="l">
              <a:spcBef>
                <a:spcPts val="0"/>
              </a:spcBef>
              <a:spcAft>
                <a:spcPts val="0"/>
              </a:spcAft>
              <a:buSzPts val="1400"/>
              <a:buFont typeface="Archivo ExtraLight"/>
              <a:buNone/>
              <a:defRPr>
                <a:latin typeface="Archivo ExtraLight"/>
                <a:ea typeface="Archivo ExtraLight"/>
                <a:cs typeface="Archivo ExtraLight"/>
                <a:sym typeface="Archivo ExtraLight"/>
              </a:defRPr>
            </a:lvl5pPr>
            <a:lvl6pPr lvl="5" algn="l">
              <a:spcBef>
                <a:spcPts val="0"/>
              </a:spcBef>
              <a:spcAft>
                <a:spcPts val="0"/>
              </a:spcAft>
              <a:buSzPts val="1400"/>
              <a:buFont typeface="Archivo ExtraLight"/>
              <a:buNone/>
              <a:defRPr>
                <a:latin typeface="Archivo ExtraLight"/>
                <a:ea typeface="Archivo ExtraLight"/>
                <a:cs typeface="Archivo ExtraLight"/>
                <a:sym typeface="Archivo ExtraLight"/>
              </a:defRPr>
            </a:lvl6pPr>
            <a:lvl7pPr lvl="6" algn="l">
              <a:spcBef>
                <a:spcPts val="0"/>
              </a:spcBef>
              <a:spcAft>
                <a:spcPts val="0"/>
              </a:spcAft>
              <a:buSzPts val="1400"/>
              <a:buFont typeface="Archivo ExtraLight"/>
              <a:buNone/>
              <a:defRPr>
                <a:latin typeface="Archivo ExtraLight"/>
                <a:ea typeface="Archivo ExtraLight"/>
                <a:cs typeface="Archivo ExtraLight"/>
                <a:sym typeface="Archivo ExtraLight"/>
              </a:defRPr>
            </a:lvl7pPr>
            <a:lvl8pPr lvl="7" algn="l">
              <a:spcBef>
                <a:spcPts val="0"/>
              </a:spcBef>
              <a:spcAft>
                <a:spcPts val="0"/>
              </a:spcAft>
              <a:buSzPts val="1400"/>
              <a:buFont typeface="Archivo ExtraLight"/>
              <a:buNone/>
              <a:defRPr>
                <a:latin typeface="Archivo ExtraLight"/>
                <a:ea typeface="Archivo ExtraLight"/>
                <a:cs typeface="Archivo ExtraLight"/>
                <a:sym typeface="Archivo ExtraLight"/>
              </a:defRPr>
            </a:lvl8pPr>
            <a:lvl9pPr lvl="8" algn="l">
              <a:spcBef>
                <a:spcPts val="0"/>
              </a:spcBef>
              <a:spcAft>
                <a:spcPts val="0"/>
              </a:spcAft>
              <a:buSzPts val="1400"/>
              <a:buFont typeface="Archivo ExtraLight"/>
              <a:buNone/>
              <a:defRPr>
                <a:latin typeface="Archivo ExtraLight"/>
                <a:ea typeface="Archivo ExtraLight"/>
                <a:cs typeface="Archivo ExtraLight"/>
                <a:sym typeface="Archivo ExtraLight"/>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Font typeface="Archivo"/>
              <a:buChar char="•"/>
              <a:defRPr>
                <a:latin typeface="Archivo"/>
                <a:ea typeface="Archivo"/>
                <a:cs typeface="Archivo"/>
                <a:sym typeface="Archivo"/>
              </a:defRPr>
            </a:lvl1pPr>
            <a:lvl2pPr indent="-342900" lvl="1" marL="914400" algn="l">
              <a:spcBef>
                <a:spcPts val="360"/>
              </a:spcBef>
              <a:spcAft>
                <a:spcPts val="0"/>
              </a:spcAft>
              <a:buClr>
                <a:schemeClr val="dk1"/>
              </a:buClr>
              <a:buSzPts val="1800"/>
              <a:buFont typeface="Archivo"/>
              <a:buChar char="–"/>
              <a:defRPr>
                <a:latin typeface="Archivo"/>
                <a:ea typeface="Archivo"/>
                <a:cs typeface="Archivo"/>
                <a:sym typeface="Archivo"/>
              </a:defRPr>
            </a:lvl2pPr>
            <a:lvl3pPr indent="-342900" lvl="2" marL="1371600" algn="l">
              <a:spcBef>
                <a:spcPts val="360"/>
              </a:spcBef>
              <a:spcAft>
                <a:spcPts val="0"/>
              </a:spcAft>
              <a:buClr>
                <a:schemeClr val="dk1"/>
              </a:buClr>
              <a:buSzPts val="1800"/>
              <a:buFont typeface="Archivo"/>
              <a:buChar char="•"/>
              <a:defRPr>
                <a:latin typeface="Archivo"/>
                <a:ea typeface="Archivo"/>
                <a:cs typeface="Archivo"/>
                <a:sym typeface="Archivo"/>
              </a:defRPr>
            </a:lvl3pPr>
            <a:lvl4pPr indent="-342900" lvl="3" marL="1828800" algn="l">
              <a:spcBef>
                <a:spcPts val="360"/>
              </a:spcBef>
              <a:spcAft>
                <a:spcPts val="0"/>
              </a:spcAft>
              <a:buClr>
                <a:schemeClr val="dk1"/>
              </a:buClr>
              <a:buSzPts val="1800"/>
              <a:buFont typeface="Archivo"/>
              <a:buChar char="–"/>
              <a:defRPr>
                <a:latin typeface="Archivo"/>
                <a:ea typeface="Archivo"/>
                <a:cs typeface="Archivo"/>
                <a:sym typeface="Archivo"/>
              </a:defRPr>
            </a:lvl4pPr>
            <a:lvl5pPr indent="-342900" lvl="4" marL="2286000" algn="l">
              <a:spcBef>
                <a:spcPts val="360"/>
              </a:spcBef>
              <a:spcAft>
                <a:spcPts val="0"/>
              </a:spcAft>
              <a:buClr>
                <a:schemeClr val="dk1"/>
              </a:buClr>
              <a:buSzPts val="1800"/>
              <a:buFont typeface="Archivo"/>
              <a:buChar char="»"/>
              <a:defRPr>
                <a:latin typeface="Archivo"/>
                <a:ea typeface="Archivo"/>
                <a:cs typeface="Archivo"/>
                <a:sym typeface="Archivo"/>
              </a:defRPr>
            </a:lvl5pPr>
            <a:lvl6pPr indent="-342900" lvl="5" marL="2743200" algn="l">
              <a:spcBef>
                <a:spcPts val="360"/>
              </a:spcBef>
              <a:spcAft>
                <a:spcPts val="0"/>
              </a:spcAft>
              <a:buClr>
                <a:schemeClr val="dk1"/>
              </a:buClr>
              <a:buSzPts val="1800"/>
              <a:buFont typeface="Archivo"/>
              <a:buChar char="•"/>
              <a:defRPr>
                <a:latin typeface="Archivo"/>
                <a:ea typeface="Archivo"/>
                <a:cs typeface="Archivo"/>
                <a:sym typeface="Archivo"/>
              </a:defRPr>
            </a:lvl6pPr>
            <a:lvl7pPr indent="-342900" lvl="6" marL="3200400" algn="l">
              <a:spcBef>
                <a:spcPts val="360"/>
              </a:spcBef>
              <a:spcAft>
                <a:spcPts val="0"/>
              </a:spcAft>
              <a:buClr>
                <a:schemeClr val="dk1"/>
              </a:buClr>
              <a:buSzPts val="1800"/>
              <a:buFont typeface="Archivo"/>
              <a:buChar char="•"/>
              <a:defRPr>
                <a:latin typeface="Archivo"/>
                <a:ea typeface="Archivo"/>
                <a:cs typeface="Archivo"/>
                <a:sym typeface="Archivo"/>
              </a:defRPr>
            </a:lvl7pPr>
            <a:lvl8pPr indent="-342900" lvl="7" marL="3657600" algn="l">
              <a:spcBef>
                <a:spcPts val="360"/>
              </a:spcBef>
              <a:spcAft>
                <a:spcPts val="0"/>
              </a:spcAft>
              <a:buClr>
                <a:schemeClr val="dk1"/>
              </a:buClr>
              <a:buSzPts val="1800"/>
              <a:buFont typeface="Archivo"/>
              <a:buChar char="•"/>
              <a:defRPr>
                <a:latin typeface="Archivo"/>
                <a:ea typeface="Archivo"/>
                <a:cs typeface="Archivo"/>
                <a:sym typeface="Archivo"/>
              </a:defRPr>
            </a:lvl8pPr>
            <a:lvl9pPr indent="-342900" lvl="8" marL="4114800" algn="l">
              <a:spcBef>
                <a:spcPts val="360"/>
              </a:spcBef>
              <a:spcAft>
                <a:spcPts val="0"/>
              </a:spcAft>
              <a:buClr>
                <a:schemeClr val="dk1"/>
              </a:buClr>
              <a:buSzPts val="1800"/>
              <a:buFont typeface="Archivo"/>
              <a:buChar char="•"/>
              <a:defRPr>
                <a:latin typeface="Archivo"/>
                <a:ea typeface="Archivo"/>
                <a:cs typeface="Archivo"/>
                <a:sym typeface="Archivo"/>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Font typeface="Archivo ExtraLight"/>
              <a:buNone/>
              <a:defRPr>
                <a:latin typeface="Archivo ExtraLight"/>
                <a:ea typeface="Archivo ExtraLight"/>
                <a:cs typeface="Archivo ExtraLight"/>
                <a:sym typeface="Archivo ExtraLight"/>
              </a:defRPr>
            </a:lvl1pPr>
            <a:lvl2pPr lvl="1" algn="l">
              <a:spcBef>
                <a:spcPts val="0"/>
              </a:spcBef>
              <a:spcAft>
                <a:spcPts val="0"/>
              </a:spcAft>
              <a:buSzPts val="1400"/>
              <a:buFont typeface="Archivo ExtraLight"/>
              <a:buNone/>
              <a:defRPr>
                <a:latin typeface="Archivo ExtraLight"/>
                <a:ea typeface="Archivo ExtraLight"/>
                <a:cs typeface="Archivo ExtraLight"/>
                <a:sym typeface="Archivo ExtraLight"/>
              </a:defRPr>
            </a:lvl2pPr>
            <a:lvl3pPr lvl="2" algn="l">
              <a:spcBef>
                <a:spcPts val="0"/>
              </a:spcBef>
              <a:spcAft>
                <a:spcPts val="0"/>
              </a:spcAft>
              <a:buSzPts val="1400"/>
              <a:buFont typeface="Archivo ExtraLight"/>
              <a:buNone/>
              <a:defRPr>
                <a:latin typeface="Archivo ExtraLight"/>
                <a:ea typeface="Archivo ExtraLight"/>
                <a:cs typeface="Archivo ExtraLight"/>
                <a:sym typeface="Archivo ExtraLight"/>
              </a:defRPr>
            </a:lvl3pPr>
            <a:lvl4pPr lvl="3" algn="l">
              <a:spcBef>
                <a:spcPts val="0"/>
              </a:spcBef>
              <a:spcAft>
                <a:spcPts val="0"/>
              </a:spcAft>
              <a:buSzPts val="1400"/>
              <a:buFont typeface="Archivo ExtraLight"/>
              <a:buNone/>
              <a:defRPr>
                <a:latin typeface="Archivo ExtraLight"/>
                <a:ea typeface="Archivo ExtraLight"/>
                <a:cs typeface="Archivo ExtraLight"/>
                <a:sym typeface="Archivo ExtraLight"/>
              </a:defRPr>
            </a:lvl4pPr>
            <a:lvl5pPr lvl="4" algn="l">
              <a:spcBef>
                <a:spcPts val="0"/>
              </a:spcBef>
              <a:spcAft>
                <a:spcPts val="0"/>
              </a:spcAft>
              <a:buSzPts val="1400"/>
              <a:buFont typeface="Archivo ExtraLight"/>
              <a:buNone/>
              <a:defRPr>
                <a:latin typeface="Archivo ExtraLight"/>
                <a:ea typeface="Archivo ExtraLight"/>
                <a:cs typeface="Archivo ExtraLight"/>
                <a:sym typeface="Archivo ExtraLight"/>
              </a:defRPr>
            </a:lvl5pPr>
            <a:lvl6pPr lvl="5" algn="l">
              <a:spcBef>
                <a:spcPts val="0"/>
              </a:spcBef>
              <a:spcAft>
                <a:spcPts val="0"/>
              </a:spcAft>
              <a:buSzPts val="1400"/>
              <a:buFont typeface="Archivo ExtraLight"/>
              <a:buNone/>
              <a:defRPr>
                <a:latin typeface="Archivo ExtraLight"/>
                <a:ea typeface="Archivo ExtraLight"/>
                <a:cs typeface="Archivo ExtraLight"/>
                <a:sym typeface="Archivo ExtraLight"/>
              </a:defRPr>
            </a:lvl6pPr>
            <a:lvl7pPr lvl="6" algn="l">
              <a:spcBef>
                <a:spcPts val="0"/>
              </a:spcBef>
              <a:spcAft>
                <a:spcPts val="0"/>
              </a:spcAft>
              <a:buSzPts val="1400"/>
              <a:buFont typeface="Archivo ExtraLight"/>
              <a:buNone/>
              <a:defRPr>
                <a:latin typeface="Archivo ExtraLight"/>
                <a:ea typeface="Archivo ExtraLight"/>
                <a:cs typeface="Archivo ExtraLight"/>
                <a:sym typeface="Archivo ExtraLight"/>
              </a:defRPr>
            </a:lvl7pPr>
            <a:lvl8pPr lvl="7" algn="l">
              <a:spcBef>
                <a:spcPts val="0"/>
              </a:spcBef>
              <a:spcAft>
                <a:spcPts val="0"/>
              </a:spcAft>
              <a:buSzPts val="1400"/>
              <a:buFont typeface="Archivo ExtraLight"/>
              <a:buNone/>
              <a:defRPr>
                <a:latin typeface="Archivo ExtraLight"/>
                <a:ea typeface="Archivo ExtraLight"/>
                <a:cs typeface="Archivo ExtraLight"/>
                <a:sym typeface="Archivo ExtraLight"/>
              </a:defRPr>
            </a:lvl8pPr>
            <a:lvl9pPr lvl="8" algn="l">
              <a:spcBef>
                <a:spcPts val="0"/>
              </a:spcBef>
              <a:spcAft>
                <a:spcPts val="0"/>
              </a:spcAft>
              <a:buSzPts val="1400"/>
              <a:buFont typeface="Archivo ExtraLight"/>
              <a:buNone/>
              <a:defRPr>
                <a:latin typeface="Archivo ExtraLight"/>
                <a:ea typeface="Archivo ExtraLight"/>
                <a:cs typeface="Archivo ExtraLight"/>
                <a:sym typeface="Archivo ExtraLight"/>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Font typeface="Archivo ExtraLight"/>
              <a:buNone/>
              <a:defRPr>
                <a:latin typeface="Archivo ExtraLight"/>
                <a:ea typeface="Archivo ExtraLight"/>
                <a:cs typeface="Archivo ExtraLight"/>
                <a:sym typeface="Archivo ExtraLight"/>
              </a:defRPr>
            </a:lvl1pPr>
            <a:lvl2pPr lvl="1" algn="l">
              <a:spcBef>
                <a:spcPts val="0"/>
              </a:spcBef>
              <a:spcAft>
                <a:spcPts val="0"/>
              </a:spcAft>
              <a:buSzPts val="1400"/>
              <a:buFont typeface="Archivo ExtraLight"/>
              <a:buNone/>
              <a:defRPr>
                <a:latin typeface="Archivo ExtraLight"/>
                <a:ea typeface="Archivo ExtraLight"/>
                <a:cs typeface="Archivo ExtraLight"/>
                <a:sym typeface="Archivo ExtraLight"/>
              </a:defRPr>
            </a:lvl2pPr>
            <a:lvl3pPr lvl="2" algn="l">
              <a:spcBef>
                <a:spcPts val="0"/>
              </a:spcBef>
              <a:spcAft>
                <a:spcPts val="0"/>
              </a:spcAft>
              <a:buSzPts val="1400"/>
              <a:buFont typeface="Archivo ExtraLight"/>
              <a:buNone/>
              <a:defRPr>
                <a:latin typeface="Archivo ExtraLight"/>
                <a:ea typeface="Archivo ExtraLight"/>
                <a:cs typeface="Archivo ExtraLight"/>
                <a:sym typeface="Archivo ExtraLight"/>
              </a:defRPr>
            </a:lvl3pPr>
            <a:lvl4pPr lvl="3" algn="l">
              <a:spcBef>
                <a:spcPts val="0"/>
              </a:spcBef>
              <a:spcAft>
                <a:spcPts val="0"/>
              </a:spcAft>
              <a:buSzPts val="1400"/>
              <a:buFont typeface="Archivo ExtraLight"/>
              <a:buNone/>
              <a:defRPr>
                <a:latin typeface="Archivo ExtraLight"/>
                <a:ea typeface="Archivo ExtraLight"/>
                <a:cs typeface="Archivo ExtraLight"/>
                <a:sym typeface="Archivo ExtraLight"/>
              </a:defRPr>
            </a:lvl4pPr>
            <a:lvl5pPr lvl="4" algn="l">
              <a:spcBef>
                <a:spcPts val="0"/>
              </a:spcBef>
              <a:spcAft>
                <a:spcPts val="0"/>
              </a:spcAft>
              <a:buSzPts val="1400"/>
              <a:buFont typeface="Archivo ExtraLight"/>
              <a:buNone/>
              <a:defRPr>
                <a:latin typeface="Archivo ExtraLight"/>
                <a:ea typeface="Archivo ExtraLight"/>
                <a:cs typeface="Archivo ExtraLight"/>
                <a:sym typeface="Archivo ExtraLight"/>
              </a:defRPr>
            </a:lvl5pPr>
            <a:lvl6pPr lvl="5" algn="l">
              <a:spcBef>
                <a:spcPts val="0"/>
              </a:spcBef>
              <a:spcAft>
                <a:spcPts val="0"/>
              </a:spcAft>
              <a:buSzPts val="1400"/>
              <a:buFont typeface="Archivo ExtraLight"/>
              <a:buNone/>
              <a:defRPr>
                <a:latin typeface="Archivo ExtraLight"/>
                <a:ea typeface="Archivo ExtraLight"/>
                <a:cs typeface="Archivo ExtraLight"/>
                <a:sym typeface="Archivo ExtraLight"/>
              </a:defRPr>
            </a:lvl6pPr>
            <a:lvl7pPr lvl="6" algn="l">
              <a:spcBef>
                <a:spcPts val="0"/>
              </a:spcBef>
              <a:spcAft>
                <a:spcPts val="0"/>
              </a:spcAft>
              <a:buSzPts val="1400"/>
              <a:buFont typeface="Archivo ExtraLight"/>
              <a:buNone/>
              <a:defRPr>
                <a:latin typeface="Archivo ExtraLight"/>
                <a:ea typeface="Archivo ExtraLight"/>
                <a:cs typeface="Archivo ExtraLight"/>
                <a:sym typeface="Archivo ExtraLight"/>
              </a:defRPr>
            </a:lvl7pPr>
            <a:lvl8pPr lvl="7" algn="l">
              <a:spcBef>
                <a:spcPts val="0"/>
              </a:spcBef>
              <a:spcAft>
                <a:spcPts val="0"/>
              </a:spcAft>
              <a:buSzPts val="1400"/>
              <a:buFont typeface="Archivo ExtraLight"/>
              <a:buNone/>
              <a:defRPr>
                <a:latin typeface="Archivo ExtraLight"/>
                <a:ea typeface="Archivo ExtraLight"/>
                <a:cs typeface="Archivo ExtraLight"/>
                <a:sym typeface="Archivo ExtraLight"/>
              </a:defRPr>
            </a:lvl8pPr>
            <a:lvl9pPr lvl="8" algn="l">
              <a:spcBef>
                <a:spcPts val="0"/>
              </a:spcBef>
              <a:spcAft>
                <a:spcPts val="0"/>
              </a:spcAft>
              <a:buSzPts val="1400"/>
              <a:buFont typeface="Archivo ExtraLight"/>
              <a:buNone/>
              <a:defRPr>
                <a:latin typeface="Archivo ExtraLight"/>
                <a:ea typeface="Archivo ExtraLight"/>
                <a:cs typeface="Archivo ExtraLight"/>
                <a:sym typeface="Archivo ExtraLight"/>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Font typeface="Archivo"/>
              <a:buChar char="•"/>
              <a:defRPr sz="3200">
                <a:latin typeface="Archivo"/>
                <a:ea typeface="Archivo"/>
                <a:cs typeface="Archivo"/>
                <a:sym typeface="Archivo"/>
              </a:defRPr>
            </a:lvl1pPr>
            <a:lvl2pPr indent="-406400" lvl="1" marL="914400" algn="l">
              <a:spcBef>
                <a:spcPts val="560"/>
              </a:spcBef>
              <a:spcAft>
                <a:spcPts val="0"/>
              </a:spcAft>
              <a:buClr>
                <a:schemeClr val="dk1"/>
              </a:buClr>
              <a:buSzPts val="2800"/>
              <a:buFont typeface="Archivo"/>
              <a:buChar char="–"/>
              <a:defRPr sz="2800">
                <a:latin typeface="Archivo"/>
                <a:ea typeface="Archivo"/>
                <a:cs typeface="Archivo"/>
                <a:sym typeface="Archivo"/>
              </a:defRPr>
            </a:lvl2pPr>
            <a:lvl3pPr indent="-381000" lvl="2" marL="1371600" algn="l">
              <a:spcBef>
                <a:spcPts val="480"/>
              </a:spcBef>
              <a:spcAft>
                <a:spcPts val="0"/>
              </a:spcAft>
              <a:buClr>
                <a:schemeClr val="dk1"/>
              </a:buClr>
              <a:buSzPts val="2400"/>
              <a:buFont typeface="Archivo"/>
              <a:buChar char="•"/>
              <a:defRPr sz="2400">
                <a:latin typeface="Archivo"/>
                <a:ea typeface="Archivo"/>
                <a:cs typeface="Archivo"/>
                <a:sym typeface="Archivo"/>
              </a:defRPr>
            </a:lvl3pPr>
            <a:lvl4pPr indent="-355600" lvl="3" marL="1828800" algn="l">
              <a:spcBef>
                <a:spcPts val="400"/>
              </a:spcBef>
              <a:spcAft>
                <a:spcPts val="0"/>
              </a:spcAft>
              <a:buClr>
                <a:schemeClr val="dk1"/>
              </a:buClr>
              <a:buSzPts val="2000"/>
              <a:buFont typeface="Archivo"/>
              <a:buChar char="–"/>
              <a:defRPr sz="2000">
                <a:latin typeface="Archivo"/>
                <a:ea typeface="Archivo"/>
                <a:cs typeface="Archivo"/>
                <a:sym typeface="Archivo"/>
              </a:defRPr>
            </a:lvl4pPr>
            <a:lvl5pPr indent="-355600" lvl="4" marL="2286000" algn="l">
              <a:spcBef>
                <a:spcPts val="400"/>
              </a:spcBef>
              <a:spcAft>
                <a:spcPts val="0"/>
              </a:spcAft>
              <a:buClr>
                <a:schemeClr val="dk1"/>
              </a:buClr>
              <a:buSzPts val="2000"/>
              <a:buFont typeface="Archivo"/>
              <a:buChar char="»"/>
              <a:defRPr sz="2000">
                <a:latin typeface="Archivo"/>
                <a:ea typeface="Archivo"/>
                <a:cs typeface="Archivo"/>
                <a:sym typeface="Archivo"/>
              </a:defRPr>
            </a:lvl5pPr>
            <a:lvl6pPr indent="-355600" lvl="5" marL="2743200" algn="l">
              <a:spcBef>
                <a:spcPts val="400"/>
              </a:spcBef>
              <a:spcAft>
                <a:spcPts val="0"/>
              </a:spcAft>
              <a:buClr>
                <a:schemeClr val="dk1"/>
              </a:buClr>
              <a:buSzPts val="2000"/>
              <a:buFont typeface="Archivo"/>
              <a:buChar char="•"/>
              <a:defRPr sz="2000">
                <a:latin typeface="Archivo"/>
                <a:ea typeface="Archivo"/>
                <a:cs typeface="Archivo"/>
                <a:sym typeface="Archivo"/>
              </a:defRPr>
            </a:lvl6pPr>
            <a:lvl7pPr indent="-355600" lvl="6" marL="3200400" algn="l">
              <a:spcBef>
                <a:spcPts val="400"/>
              </a:spcBef>
              <a:spcAft>
                <a:spcPts val="0"/>
              </a:spcAft>
              <a:buClr>
                <a:schemeClr val="dk1"/>
              </a:buClr>
              <a:buSzPts val="2000"/>
              <a:buFont typeface="Archivo"/>
              <a:buChar char="•"/>
              <a:defRPr sz="2000">
                <a:latin typeface="Archivo"/>
                <a:ea typeface="Archivo"/>
                <a:cs typeface="Archivo"/>
                <a:sym typeface="Archivo"/>
              </a:defRPr>
            </a:lvl7pPr>
            <a:lvl8pPr indent="-355600" lvl="7" marL="3657600" algn="l">
              <a:spcBef>
                <a:spcPts val="400"/>
              </a:spcBef>
              <a:spcAft>
                <a:spcPts val="0"/>
              </a:spcAft>
              <a:buClr>
                <a:schemeClr val="dk1"/>
              </a:buClr>
              <a:buSzPts val="2000"/>
              <a:buFont typeface="Archivo"/>
              <a:buChar char="•"/>
              <a:defRPr sz="2000">
                <a:latin typeface="Archivo"/>
                <a:ea typeface="Archivo"/>
                <a:cs typeface="Archivo"/>
                <a:sym typeface="Archivo"/>
              </a:defRPr>
            </a:lvl8pPr>
            <a:lvl9pPr indent="-355600" lvl="8" marL="4114800" algn="l">
              <a:spcBef>
                <a:spcPts val="400"/>
              </a:spcBef>
              <a:spcAft>
                <a:spcPts val="0"/>
              </a:spcAft>
              <a:buClr>
                <a:schemeClr val="dk1"/>
              </a:buClr>
              <a:buSzPts val="2000"/>
              <a:buFont typeface="Archivo"/>
              <a:buChar char="•"/>
              <a:defRPr sz="2000">
                <a:latin typeface="Archivo"/>
                <a:ea typeface="Archivo"/>
                <a:cs typeface="Archivo"/>
                <a:sym typeface="Archivo"/>
              </a:defRPr>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Font typeface="Archivo"/>
              <a:buNone/>
              <a:defRPr sz="1400">
                <a:latin typeface="Archivo"/>
                <a:ea typeface="Archivo"/>
                <a:cs typeface="Archivo"/>
                <a:sym typeface="Archivo"/>
              </a:defRPr>
            </a:lvl1pPr>
            <a:lvl2pPr indent="-228600" lvl="1" marL="914400" algn="l">
              <a:spcBef>
                <a:spcPts val="240"/>
              </a:spcBef>
              <a:spcAft>
                <a:spcPts val="0"/>
              </a:spcAft>
              <a:buClr>
                <a:schemeClr val="dk1"/>
              </a:buClr>
              <a:buSzPts val="1200"/>
              <a:buFont typeface="Archivo"/>
              <a:buNone/>
              <a:defRPr sz="1200">
                <a:latin typeface="Archivo"/>
                <a:ea typeface="Archivo"/>
                <a:cs typeface="Archivo"/>
                <a:sym typeface="Archivo"/>
              </a:defRPr>
            </a:lvl2pPr>
            <a:lvl3pPr indent="-228600" lvl="2" marL="1371600" algn="l">
              <a:spcBef>
                <a:spcPts val="200"/>
              </a:spcBef>
              <a:spcAft>
                <a:spcPts val="0"/>
              </a:spcAft>
              <a:buClr>
                <a:schemeClr val="dk1"/>
              </a:buClr>
              <a:buSzPts val="1000"/>
              <a:buFont typeface="Archivo"/>
              <a:buNone/>
              <a:defRPr sz="1000">
                <a:latin typeface="Archivo"/>
                <a:ea typeface="Archivo"/>
                <a:cs typeface="Archivo"/>
                <a:sym typeface="Archivo"/>
              </a:defRPr>
            </a:lvl3pPr>
            <a:lvl4pPr indent="-228600" lvl="3" marL="1828800" algn="l">
              <a:spcBef>
                <a:spcPts val="180"/>
              </a:spcBef>
              <a:spcAft>
                <a:spcPts val="0"/>
              </a:spcAft>
              <a:buClr>
                <a:schemeClr val="dk1"/>
              </a:buClr>
              <a:buSzPts val="900"/>
              <a:buFont typeface="Archivo"/>
              <a:buNone/>
              <a:defRPr sz="900">
                <a:latin typeface="Archivo"/>
                <a:ea typeface="Archivo"/>
                <a:cs typeface="Archivo"/>
                <a:sym typeface="Archivo"/>
              </a:defRPr>
            </a:lvl4pPr>
            <a:lvl5pPr indent="-228600" lvl="4" marL="2286000" algn="l">
              <a:spcBef>
                <a:spcPts val="180"/>
              </a:spcBef>
              <a:spcAft>
                <a:spcPts val="0"/>
              </a:spcAft>
              <a:buClr>
                <a:schemeClr val="dk1"/>
              </a:buClr>
              <a:buSzPts val="900"/>
              <a:buFont typeface="Archivo"/>
              <a:buNone/>
              <a:defRPr sz="900">
                <a:latin typeface="Archivo"/>
                <a:ea typeface="Archivo"/>
                <a:cs typeface="Archivo"/>
                <a:sym typeface="Archivo"/>
              </a:defRPr>
            </a:lvl5pPr>
            <a:lvl6pPr indent="-228600" lvl="5" marL="2743200" algn="l">
              <a:spcBef>
                <a:spcPts val="180"/>
              </a:spcBef>
              <a:spcAft>
                <a:spcPts val="0"/>
              </a:spcAft>
              <a:buClr>
                <a:schemeClr val="dk1"/>
              </a:buClr>
              <a:buSzPts val="900"/>
              <a:buFont typeface="Archivo"/>
              <a:buNone/>
              <a:defRPr sz="900">
                <a:latin typeface="Archivo"/>
                <a:ea typeface="Archivo"/>
                <a:cs typeface="Archivo"/>
                <a:sym typeface="Archivo"/>
              </a:defRPr>
            </a:lvl6pPr>
            <a:lvl7pPr indent="-228600" lvl="6" marL="3200400" algn="l">
              <a:spcBef>
                <a:spcPts val="180"/>
              </a:spcBef>
              <a:spcAft>
                <a:spcPts val="0"/>
              </a:spcAft>
              <a:buClr>
                <a:schemeClr val="dk1"/>
              </a:buClr>
              <a:buSzPts val="900"/>
              <a:buFont typeface="Archivo"/>
              <a:buNone/>
              <a:defRPr sz="900">
                <a:latin typeface="Archivo"/>
                <a:ea typeface="Archivo"/>
                <a:cs typeface="Archivo"/>
                <a:sym typeface="Archivo"/>
              </a:defRPr>
            </a:lvl7pPr>
            <a:lvl8pPr indent="-228600" lvl="7" marL="3657600" algn="l">
              <a:spcBef>
                <a:spcPts val="180"/>
              </a:spcBef>
              <a:spcAft>
                <a:spcPts val="0"/>
              </a:spcAft>
              <a:buClr>
                <a:schemeClr val="dk1"/>
              </a:buClr>
              <a:buSzPts val="900"/>
              <a:buFont typeface="Archivo"/>
              <a:buNone/>
              <a:defRPr sz="900">
                <a:latin typeface="Archivo"/>
                <a:ea typeface="Archivo"/>
                <a:cs typeface="Archivo"/>
                <a:sym typeface="Archivo"/>
              </a:defRPr>
            </a:lvl8pPr>
            <a:lvl9pPr indent="-228600" lvl="8" marL="4114800" algn="l">
              <a:spcBef>
                <a:spcPts val="180"/>
              </a:spcBef>
              <a:spcAft>
                <a:spcPts val="0"/>
              </a:spcAft>
              <a:buClr>
                <a:schemeClr val="dk1"/>
              </a:buClr>
              <a:buSzPts val="900"/>
              <a:buFont typeface="Archivo"/>
              <a:buNone/>
              <a:defRPr sz="900">
                <a:latin typeface="Archivo"/>
                <a:ea typeface="Archivo"/>
                <a:cs typeface="Archivo"/>
                <a:sym typeface="Archivo"/>
              </a:defRPr>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Font typeface="Archivo"/>
              <a:buNone/>
              <a:defRPr sz="1400">
                <a:latin typeface="Archivo"/>
                <a:ea typeface="Archivo"/>
                <a:cs typeface="Archivo"/>
                <a:sym typeface="Archivo"/>
              </a:defRPr>
            </a:lvl1pPr>
            <a:lvl2pPr indent="-228600" lvl="1" marL="914400" algn="l">
              <a:spcBef>
                <a:spcPts val="240"/>
              </a:spcBef>
              <a:spcAft>
                <a:spcPts val="0"/>
              </a:spcAft>
              <a:buClr>
                <a:schemeClr val="dk1"/>
              </a:buClr>
              <a:buSzPts val="1200"/>
              <a:buFont typeface="Archivo"/>
              <a:buNone/>
              <a:defRPr sz="1200">
                <a:latin typeface="Archivo"/>
                <a:ea typeface="Archivo"/>
                <a:cs typeface="Archivo"/>
                <a:sym typeface="Archivo"/>
              </a:defRPr>
            </a:lvl2pPr>
            <a:lvl3pPr indent="-228600" lvl="2" marL="1371600" algn="l">
              <a:spcBef>
                <a:spcPts val="200"/>
              </a:spcBef>
              <a:spcAft>
                <a:spcPts val="0"/>
              </a:spcAft>
              <a:buClr>
                <a:schemeClr val="dk1"/>
              </a:buClr>
              <a:buSzPts val="1000"/>
              <a:buFont typeface="Archivo"/>
              <a:buNone/>
              <a:defRPr sz="1000">
                <a:latin typeface="Archivo"/>
                <a:ea typeface="Archivo"/>
                <a:cs typeface="Archivo"/>
                <a:sym typeface="Archivo"/>
              </a:defRPr>
            </a:lvl3pPr>
            <a:lvl4pPr indent="-228600" lvl="3" marL="1828800" algn="l">
              <a:spcBef>
                <a:spcPts val="180"/>
              </a:spcBef>
              <a:spcAft>
                <a:spcPts val="0"/>
              </a:spcAft>
              <a:buClr>
                <a:schemeClr val="dk1"/>
              </a:buClr>
              <a:buSzPts val="900"/>
              <a:buFont typeface="Archivo"/>
              <a:buNone/>
              <a:defRPr sz="900">
                <a:latin typeface="Archivo"/>
                <a:ea typeface="Archivo"/>
                <a:cs typeface="Archivo"/>
                <a:sym typeface="Archivo"/>
              </a:defRPr>
            </a:lvl4pPr>
            <a:lvl5pPr indent="-228600" lvl="4" marL="2286000" algn="l">
              <a:spcBef>
                <a:spcPts val="180"/>
              </a:spcBef>
              <a:spcAft>
                <a:spcPts val="0"/>
              </a:spcAft>
              <a:buClr>
                <a:schemeClr val="dk1"/>
              </a:buClr>
              <a:buSzPts val="900"/>
              <a:buFont typeface="Archivo"/>
              <a:buNone/>
              <a:defRPr sz="900">
                <a:latin typeface="Archivo"/>
                <a:ea typeface="Archivo"/>
                <a:cs typeface="Archivo"/>
                <a:sym typeface="Archivo"/>
              </a:defRPr>
            </a:lvl5pPr>
            <a:lvl6pPr indent="-228600" lvl="5" marL="2743200" algn="l">
              <a:spcBef>
                <a:spcPts val="180"/>
              </a:spcBef>
              <a:spcAft>
                <a:spcPts val="0"/>
              </a:spcAft>
              <a:buClr>
                <a:schemeClr val="dk1"/>
              </a:buClr>
              <a:buSzPts val="900"/>
              <a:buFont typeface="Archivo"/>
              <a:buNone/>
              <a:defRPr sz="900">
                <a:latin typeface="Archivo"/>
                <a:ea typeface="Archivo"/>
                <a:cs typeface="Archivo"/>
                <a:sym typeface="Archivo"/>
              </a:defRPr>
            </a:lvl6pPr>
            <a:lvl7pPr indent="-228600" lvl="6" marL="3200400" algn="l">
              <a:spcBef>
                <a:spcPts val="180"/>
              </a:spcBef>
              <a:spcAft>
                <a:spcPts val="0"/>
              </a:spcAft>
              <a:buClr>
                <a:schemeClr val="dk1"/>
              </a:buClr>
              <a:buSzPts val="900"/>
              <a:buFont typeface="Archivo"/>
              <a:buNone/>
              <a:defRPr sz="900">
                <a:latin typeface="Archivo"/>
                <a:ea typeface="Archivo"/>
                <a:cs typeface="Archivo"/>
                <a:sym typeface="Archivo"/>
              </a:defRPr>
            </a:lvl7pPr>
            <a:lvl8pPr indent="-228600" lvl="7" marL="3657600" algn="l">
              <a:spcBef>
                <a:spcPts val="180"/>
              </a:spcBef>
              <a:spcAft>
                <a:spcPts val="0"/>
              </a:spcAft>
              <a:buClr>
                <a:schemeClr val="dk1"/>
              </a:buClr>
              <a:buSzPts val="900"/>
              <a:buFont typeface="Archivo"/>
              <a:buNone/>
              <a:defRPr sz="900">
                <a:latin typeface="Archivo"/>
                <a:ea typeface="Archivo"/>
                <a:cs typeface="Archivo"/>
                <a:sym typeface="Archivo"/>
              </a:defRPr>
            </a:lvl8pPr>
            <a:lvl9pPr indent="-228600" lvl="8" marL="4114800" algn="l">
              <a:spcBef>
                <a:spcPts val="180"/>
              </a:spcBef>
              <a:spcAft>
                <a:spcPts val="0"/>
              </a:spcAft>
              <a:buClr>
                <a:schemeClr val="dk1"/>
              </a:buClr>
              <a:buSzPts val="900"/>
              <a:buFont typeface="Archivo"/>
              <a:buNone/>
              <a:defRPr sz="900">
                <a:latin typeface="Archivo"/>
                <a:ea typeface="Archivo"/>
                <a:cs typeface="Archivo"/>
                <a:sym typeface="Archivo"/>
              </a:defRPr>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chivo SemiBold"/>
              <a:buNone/>
              <a:defRPr i="0" sz="4400" u="none" cap="none" strike="noStrike">
                <a:solidFill>
                  <a:schemeClr val="dk1"/>
                </a:solidFill>
                <a:latin typeface="Archivo SemiBold"/>
                <a:ea typeface="Archivo SemiBold"/>
                <a:cs typeface="Archivo SemiBold"/>
                <a:sym typeface="Archivo SemiBold"/>
              </a:defRPr>
            </a:lvl1pPr>
            <a:lvl2pPr lvl="1">
              <a:spcBef>
                <a:spcPts val="0"/>
              </a:spcBef>
              <a:spcAft>
                <a:spcPts val="0"/>
              </a:spcAft>
              <a:buSzPts val="1400"/>
              <a:buFont typeface="Archivo SemiBold"/>
              <a:buNone/>
              <a:defRPr sz="1800">
                <a:latin typeface="Archivo SemiBold"/>
                <a:ea typeface="Archivo SemiBold"/>
                <a:cs typeface="Archivo SemiBold"/>
                <a:sym typeface="Archivo SemiBold"/>
              </a:defRPr>
            </a:lvl2pPr>
            <a:lvl3pPr lvl="2">
              <a:spcBef>
                <a:spcPts val="0"/>
              </a:spcBef>
              <a:spcAft>
                <a:spcPts val="0"/>
              </a:spcAft>
              <a:buSzPts val="1400"/>
              <a:buFont typeface="Archivo SemiBold"/>
              <a:buNone/>
              <a:defRPr sz="1800">
                <a:latin typeface="Archivo SemiBold"/>
                <a:ea typeface="Archivo SemiBold"/>
                <a:cs typeface="Archivo SemiBold"/>
                <a:sym typeface="Archivo SemiBold"/>
              </a:defRPr>
            </a:lvl3pPr>
            <a:lvl4pPr lvl="3">
              <a:spcBef>
                <a:spcPts val="0"/>
              </a:spcBef>
              <a:spcAft>
                <a:spcPts val="0"/>
              </a:spcAft>
              <a:buSzPts val="1400"/>
              <a:buFont typeface="Archivo SemiBold"/>
              <a:buNone/>
              <a:defRPr sz="1800">
                <a:latin typeface="Archivo SemiBold"/>
                <a:ea typeface="Archivo SemiBold"/>
                <a:cs typeface="Archivo SemiBold"/>
                <a:sym typeface="Archivo SemiBold"/>
              </a:defRPr>
            </a:lvl4pPr>
            <a:lvl5pPr lvl="4">
              <a:spcBef>
                <a:spcPts val="0"/>
              </a:spcBef>
              <a:spcAft>
                <a:spcPts val="0"/>
              </a:spcAft>
              <a:buSzPts val="1400"/>
              <a:buFont typeface="Archivo SemiBold"/>
              <a:buNone/>
              <a:defRPr sz="1800">
                <a:latin typeface="Archivo SemiBold"/>
                <a:ea typeface="Archivo SemiBold"/>
                <a:cs typeface="Archivo SemiBold"/>
                <a:sym typeface="Archivo SemiBold"/>
              </a:defRPr>
            </a:lvl5pPr>
            <a:lvl6pPr lvl="5">
              <a:spcBef>
                <a:spcPts val="0"/>
              </a:spcBef>
              <a:spcAft>
                <a:spcPts val="0"/>
              </a:spcAft>
              <a:buSzPts val="1400"/>
              <a:buFont typeface="Archivo SemiBold"/>
              <a:buNone/>
              <a:defRPr sz="1800">
                <a:latin typeface="Archivo SemiBold"/>
                <a:ea typeface="Archivo SemiBold"/>
                <a:cs typeface="Archivo SemiBold"/>
                <a:sym typeface="Archivo SemiBold"/>
              </a:defRPr>
            </a:lvl6pPr>
            <a:lvl7pPr lvl="6">
              <a:spcBef>
                <a:spcPts val="0"/>
              </a:spcBef>
              <a:spcAft>
                <a:spcPts val="0"/>
              </a:spcAft>
              <a:buSzPts val="1400"/>
              <a:buFont typeface="Archivo SemiBold"/>
              <a:buNone/>
              <a:defRPr sz="1800">
                <a:latin typeface="Archivo SemiBold"/>
                <a:ea typeface="Archivo SemiBold"/>
                <a:cs typeface="Archivo SemiBold"/>
                <a:sym typeface="Archivo SemiBold"/>
              </a:defRPr>
            </a:lvl7pPr>
            <a:lvl8pPr lvl="7">
              <a:spcBef>
                <a:spcPts val="0"/>
              </a:spcBef>
              <a:spcAft>
                <a:spcPts val="0"/>
              </a:spcAft>
              <a:buSzPts val="1400"/>
              <a:buFont typeface="Archivo SemiBold"/>
              <a:buNone/>
              <a:defRPr sz="1800">
                <a:latin typeface="Archivo SemiBold"/>
                <a:ea typeface="Archivo SemiBold"/>
                <a:cs typeface="Archivo SemiBold"/>
                <a:sym typeface="Archivo SemiBold"/>
              </a:defRPr>
            </a:lvl8pPr>
            <a:lvl9pPr lvl="8">
              <a:spcBef>
                <a:spcPts val="0"/>
              </a:spcBef>
              <a:spcAft>
                <a:spcPts val="0"/>
              </a:spcAft>
              <a:buSzPts val="1400"/>
              <a:buFont typeface="Archivo SemiBold"/>
              <a:buNone/>
              <a:defRPr sz="1800">
                <a:latin typeface="Archivo SemiBold"/>
                <a:ea typeface="Archivo SemiBold"/>
                <a:cs typeface="Archivo SemiBold"/>
                <a:sym typeface="Archivo SemiBold"/>
              </a:defRPr>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chivo"/>
              <a:buChar char="•"/>
              <a:defRPr i="0" sz="3200" u="none" cap="none" strike="noStrike">
                <a:solidFill>
                  <a:schemeClr val="dk1"/>
                </a:solidFill>
                <a:latin typeface="Archivo"/>
                <a:ea typeface="Archivo"/>
                <a:cs typeface="Archivo"/>
                <a:sym typeface="Archivo"/>
              </a:defRPr>
            </a:lvl1pPr>
            <a:lvl2pPr indent="-406400" lvl="1" marL="914400" marR="0" rtl="0" algn="l">
              <a:spcBef>
                <a:spcPts val="560"/>
              </a:spcBef>
              <a:spcAft>
                <a:spcPts val="0"/>
              </a:spcAft>
              <a:buClr>
                <a:schemeClr val="dk1"/>
              </a:buClr>
              <a:buSzPts val="2800"/>
              <a:buFont typeface="Archivo"/>
              <a:buChar char="–"/>
              <a:defRPr i="0" sz="2800" u="none" cap="none" strike="noStrike">
                <a:solidFill>
                  <a:schemeClr val="dk1"/>
                </a:solidFill>
                <a:latin typeface="Archivo"/>
                <a:ea typeface="Archivo"/>
                <a:cs typeface="Archivo"/>
                <a:sym typeface="Archivo"/>
              </a:defRPr>
            </a:lvl2pPr>
            <a:lvl3pPr indent="-381000" lvl="2" marL="1371600" marR="0" rtl="0" algn="l">
              <a:spcBef>
                <a:spcPts val="480"/>
              </a:spcBef>
              <a:spcAft>
                <a:spcPts val="0"/>
              </a:spcAft>
              <a:buClr>
                <a:schemeClr val="dk1"/>
              </a:buClr>
              <a:buSzPts val="2400"/>
              <a:buFont typeface="Archivo"/>
              <a:buChar char="•"/>
              <a:defRPr i="0" sz="2400" u="none" cap="none" strike="noStrike">
                <a:solidFill>
                  <a:schemeClr val="dk1"/>
                </a:solidFill>
                <a:latin typeface="Archivo"/>
                <a:ea typeface="Archivo"/>
                <a:cs typeface="Archivo"/>
                <a:sym typeface="Archivo"/>
              </a:defRPr>
            </a:lvl3pPr>
            <a:lvl4pPr indent="-355600" lvl="3" marL="1828800" marR="0" rtl="0" algn="l">
              <a:spcBef>
                <a:spcPts val="400"/>
              </a:spcBef>
              <a:spcAft>
                <a:spcPts val="0"/>
              </a:spcAft>
              <a:buClr>
                <a:schemeClr val="dk1"/>
              </a:buClr>
              <a:buSzPts val="2000"/>
              <a:buFont typeface="Archivo"/>
              <a:buChar char="–"/>
              <a:defRPr i="0" sz="2000" u="none" cap="none" strike="noStrike">
                <a:solidFill>
                  <a:schemeClr val="dk1"/>
                </a:solidFill>
                <a:latin typeface="Archivo"/>
                <a:ea typeface="Archivo"/>
                <a:cs typeface="Archivo"/>
                <a:sym typeface="Archivo"/>
              </a:defRPr>
            </a:lvl4pPr>
            <a:lvl5pPr indent="-355600" lvl="4" marL="2286000" marR="0" rtl="0" algn="l">
              <a:spcBef>
                <a:spcPts val="400"/>
              </a:spcBef>
              <a:spcAft>
                <a:spcPts val="0"/>
              </a:spcAft>
              <a:buClr>
                <a:schemeClr val="dk1"/>
              </a:buClr>
              <a:buSzPts val="2000"/>
              <a:buFont typeface="Archivo"/>
              <a:buChar char="»"/>
              <a:defRPr i="0" sz="2000" u="none" cap="none" strike="noStrike">
                <a:solidFill>
                  <a:schemeClr val="dk1"/>
                </a:solidFill>
                <a:latin typeface="Archivo"/>
                <a:ea typeface="Archivo"/>
                <a:cs typeface="Archivo"/>
                <a:sym typeface="Archivo"/>
              </a:defRPr>
            </a:lvl5pPr>
            <a:lvl6pPr indent="-355600" lvl="5" marL="2743200" marR="0" rtl="0" algn="l">
              <a:spcBef>
                <a:spcPts val="400"/>
              </a:spcBef>
              <a:spcAft>
                <a:spcPts val="0"/>
              </a:spcAft>
              <a:buClr>
                <a:schemeClr val="dk1"/>
              </a:buClr>
              <a:buSzPts val="2000"/>
              <a:buFont typeface="Archivo"/>
              <a:buChar char="•"/>
              <a:defRPr i="0" sz="2000" u="none" cap="none" strike="noStrike">
                <a:solidFill>
                  <a:schemeClr val="dk1"/>
                </a:solidFill>
                <a:latin typeface="Archivo"/>
                <a:ea typeface="Archivo"/>
                <a:cs typeface="Archivo"/>
                <a:sym typeface="Archivo"/>
              </a:defRPr>
            </a:lvl6pPr>
            <a:lvl7pPr indent="-355600" lvl="6" marL="3200400" marR="0" rtl="0" algn="l">
              <a:spcBef>
                <a:spcPts val="400"/>
              </a:spcBef>
              <a:spcAft>
                <a:spcPts val="0"/>
              </a:spcAft>
              <a:buClr>
                <a:schemeClr val="dk1"/>
              </a:buClr>
              <a:buSzPts val="2000"/>
              <a:buFont typeface="Archivo"/>
              <a:buChar char="•"/>
              <a:defRPr i="0" sz="2000" u="none" cap="none" strike="noStrike">
                <a:solidFill>
                  <a:schemeClr val="dk1"/>
                </a:solidFill>
                <a:latin typeface="Archivo"/>
                <a:ea typeface="Archivo"/>
                <a:cs typeface="Archivo"/>
                <a:sym typeface="Archivo"/>
              </a:defRPr>
            </a:lvl7pPr>
            <a:lvl8pPr indent="-355600" lvl="7" marL="3657600" marR="0" rtl="0" algn="l">
              <a:spcBef>
                <a:spcPts val="400"/>
              </a:spcBef>
              <a:spcAft>
                <a:spcPts val="0"/>
              </a:spcAft>
              <a:buClr>
                <a:schemeClr val="dk1"/>
              </a:buClr>
              <a:buSzPts val="2000"/>
              <a:buFont typeface="Archivo"/>
              <a:buChar char="•"/>
              <a:defRPr i="0" sz="2000" u="none" cap="none" strike="noStrike">
                <a:solidFill>
                  <a:schemeClr val="dk1"/>
                </a:solidFill>
                <a:latin typeface="Archivo"/>
                <a:ea typeface="Archivo"/>
                <a:cs typeface="Archivo"/>
                <a:sym typeface="Archivo"/>
              </a:defRPr>
            </a:lvl8pPr>
            <a:lvl9pPr indent="-355600" lvl="8" marL="4114800" marR="0" rtl="0" algn="l">
              <a:spcBef>
                <a:spcPts val="400"/>
              </a:spcBef>
              <a:spcAft>
                <a:spcPts val="0"/>
              </a:spcAft>
              <a:buClr>
                <a:schemeClr val="dk1"/>
              </a:buClr>
              <a:buSzPts val="2000"/>
              <a:buFont typeface="Archivo"/>
              <a:buChar char="•"/>
              <a:defRPr i="0" sz="2000" u="none" cap="none" strike="noStrike">
                <a:solidFill>
                  <a:schemeClr val="dk1"/>
                </a:solidFill>
                <a:latin typeface="Archivo"/>
                <a:ea typeface="Archivo"/>
                <a:cs typeface="Archivo"/>
                <a:sym typeface="Archivo"/>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Font typeface="Archivo ExtraLight"/>
              <a:buNone/>
              <a:defRPr i="0" sz="1200" u="none" cap="none" strike="noStrike">
                <a:solidFill>
                  <a:srgbClr val="888888"/>
                </a:solidFill>
                <a:latin typeface="Archivo ExtraLight"/>
                <a:ea typeface="Archivo ExtraLight"/>
                <a:cs typeface="Archivo ExtraLight"/>
                <a:sym typeface="Archivo ExtraLight"/>
              </a:defRPr>
            </a:lvl1pPr>
            <a:lvl2pPr lvl="1"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2pPr>
            <a:lvl3pPr lvl="2"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3pPr>
            <a:lvl4pPr lvl="3"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4pPr>
            <a:lvl5pPr lvl="4"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5pPr>
            <a:lvl6pPr lvl="5"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6pPr>
            <a:lvl7pPr lvl="6"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7pPr>
            <a:lvl8pPr lvl="7"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8pPr>
            <a:lvl9pPr lvl="8"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Font typeface="Archivo ExtraLight"/>
              <a:buNone/>
              <a:defRPr i="0" sz="1200" u="none" cap="none" strike="noStrike">
                <a:solidFill>
                  <a:srgbClr val="888888"/>
                </a:solidFill>
                <a:latin typeface="Archivo ExtraLight"/>
                <a:ea typeface="Archivo ExtraLight"/>
                <a:cs typeface="Archivo ExtraLight"/>
                <a:sym typeface="Archivo ExtraLight"/>
              </a:defRPr>
            </a:lvl1pPr>
            <a:lvl2pPr lvl="1"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2pPr>
            <a:lvl3pPr lvl="2"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3pPr>
            <a:lvl4pPr lvl="3"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4pPr>
            <a:lvl5pPr lvl="4"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5pPr>
            <a:lvl6pPr lvl="5"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6pPr>
            <a:lvl7pPr lvl="6"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7pPr>
            <a:lvl8pPr lvl="7"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8pPr>
            <a:lvl9pPr lvl="8" marR="0" rtl="0" algn="l">
              <a:spcBef>
                <a:spcPts val="0"/>
              </a:spcBef>
              <a:spcAft>
                <a:spcPts val="0"/>
              </a:spcAft>
              <a:buSzPts val="1400"/>
              <a:buFont typeface="Archivo ExtraLight"/>
              <a:buNone/>
              <a:defRPr i="0" sz="1800" u="none" cap="none" strike="noStrike">
                <a:solidFill>
                  <a:schemeClr val="dk1"/>
                </a:solidFill>
                <a:latin typeface="Archivo ExtraLight"/>
                <a:ea typeface="Archivo ExtraLight"/>
                <a:cs typeface="Archivo ExtraLight"/>
                <a:sym typeface="Archivo ExtraLight"/>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www.channelnewsasia.com/cna-insider/youth-mental-health-illness-singapore-help-treatment-2649296" TargetMode="External"/><Relationship Id="rId5" Type="http://schemas.openxmlformats.org/officeDocument/2006/relationships/hyperlink" Target="https://www.channelnewsasia.com/singapore/poor-mental-health-young-adults-seek-help-moh-survey-3802531" TargetMode="External"/><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5.jp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hyperlink" Target="https://github.com/HLTSingapore/Emotional-Speech-Data" TargetMode="External"/><Relationship Id="rId7" Type="http://schemas.openxmlformats.org/officeDocument/2006/relationships/hyperlink" Target="https://tspace.library.utoronto.ca/handle/1807/24487" TargetMode="External"/><Relationship Id="rId8" Type="http://schemas.openxmlformats.org/officeDocument/2006/relationships/hyperlink" Target="https://github.com/CheyneyComputerScience/CREMA-D?tab=readme-ov-fi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hyperlink" Target="https://github.com/HLTSingapore/Emotional-Speech-Data" TargetMode="External"/><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www.channelnewsasia.com/commentary/singapore-mental-health-well-being-strategy-key-priority-targets-resources-4147186#:~:text=In%202022%2C%20the%20projected%20mental,per%20cent%20was%20on%20treatment." TargetMode="External"/><Relationship Id="rId4" Type="http://schemas.openxmlformats.org/officeDocument/2006/relationships/hyperlink" Target="https://www.mof.gov.sg/docs/librariesprovider3/budget2024/download/pdf/35-moh-2024.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hyperlink" Target="https://www.channelnewsasia.com/commentary/singapore-mental-health-well-being-strategy-key-priority-targets-resources-4147186#:~:text=In%202022%2C%20the%20projected%20mental,per%20cent%20was%20on%20treatment." TargetMode="External"/><Relationship Id="rId5" Type="http://schemas.openxmlformats.org/officeDocument/2006/relationships/hyperlink" Target="https://www.mof.gov.sg/docs/librariesprovider3/budget2024/download/pdf/35-moh-2024.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jp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7.png"/><Relationship Id="rId5"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1.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0.pn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5.pn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6.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6.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channelnewsasia.com/singapore/in-focus-young-people-mental-health-singapore-treatment-613566" TargetMode="External"/><Relationship Id="rId4" Type="http://schemas.openxmlformats.org/officeDocument/2006/relationships/hyperlink" Target="https://www.channelnewsasia.com/singapore/poor-mental-health-young-adults-seek-help-moh-survey-3802531" TargetMode="External"/><Relationship Id="rId5" Type="http://schemas.openxmlformats.org/officeDocument/2006/relationships/hyperlink" Target="https://www.channelnewsasia.com/singapore/poor-mental-health-young-adults-seek-help-moh-survey-3802531" TargetMode="External"/><Relationship Id="rId6" Type="http://schemas.openxmlformats.org/officeDocument/2006/relationships/hyperlink" Target="https://www.channelnewsasia.com/singapore/poor-mental-health-young-adults-seek-help-moh-survey-3802531" TargetMode="External"/><Relationship Id="rId7" Type="http://schemas.openxmlformats.org/officeDocument/2006/relationships/image" Target="../media/image57.png"/><Relationship Id="rId8"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www.channelnewsasia.com/singapore/suicides-reported-singapore-476-2022-highest-more-20-years-3597791"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www.channelnewsasia.com/cnainsider/school-counselling-challenge-safeguard-student-mental-health-2081496" TargetMode="Externa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83" name="Shape 83"/>
        <p:cNvGrpSpPr/>
        <p:nvPr/>
      </p:nvGrpSpPr>
      <p:grpSpPr>
        <a:xfrm>
          <a:off x="0" y="0"/>
          <a:ext cx="0" cy="0"/>
          <a:chOff x="0" y="0"/>
          <a:chExt cx="0" cy="0"/>
        </a:xfrm>
      </p:grpSpPr>
      <p:sp>
        <p:nvSpPr>
          <p:cNvPr id="84" name="Google Shape;84;p4"/>
          <p:cNvSpPr txBox="1"/>
          <p:nvPr>
            <p:ph idx="12" type="sldNum"/>
          </p:nvPr>
        </p:nvSpPr>
        <p:spPr>
          <a:xfrm>
            <a:off x="15871150" y="96694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5" name="Google Shape;85;p4"/>
          <p:cNvPicPr preferRelativeResize="0"/>
          <p:nvPr/>
        </p:nvPicPr>
        <p:blipFill>
          <a:blip r:embed="rId3">
            <a:alphaModFix/>
          </a:blip>
          <a:stretch>
            <a:fillRect/>
          </a:stretch>
        </p:blipFill>
        <p:spPr>
          <a:xfrm>
            <a:off x="3209925" y="1510198"/>
            <a:ext cx="12661225" cy="8973051"/>
          </a:xfrm>
          <a:prstGeom prst="rect">
            <a:avLst/>
          </a:prstGeom>
          <a:noFill/>
          <a:ln>
            <a:noFill/>
          </a:ln>
        </p:spPr>
      </p:pic>
      <p:sp>
        <p:nvSpPr>
          <p:cNvPr id="86" name="Google Shape;86;p4"/>
          <p:cNvSpPr txBox="1"/>
          <p:nvPr/>
        </p:nvSpPr>
        <p:spPr>
          <a:xfrm>
            <a:off x="1028700" y="914400"/>
            <a:ext cx="87204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MY DSI JOURNEY</a:t>
            </a:r>
            <a:endParaRPr sz="1600">
              <a:latin typeface="Archivo SemiBold"/>
              <a:ea typeface="Archivo SemiBold"/>
              <a:cs typeface="Archivo SemiBold"/>
              <a:sym typeface="Archiv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60" name="Shape 160"/>
        <p:cNvGrpSpPr/>
        <p:nvPr/>
      </p:nvGrpSpPr>
      <p:grpSpPr>
        <a:xfrm>
          <a:off x="0" y="0"/>
          <a:ext cx="0" cy="0"/>
          <a:chOff x="0" y="0"/>
          <a:chExt cx="0" cy="0"/>
        </a:xfrm>
      </p:grpSpPr>
      <p:sp>
        <p:nvSpPr>
          <p:cNvPr id="161" name="Google Shape;161;g2dab38486e6_0_200"/>
          <p:cNvSpPr txBox="1"/>
          <p:nvPr/>
        </p:nvSpPr>
        <p:spPr>
          <a:xfrm>
            <a:off x="1028700" y="914400"/>
            <a:ext cx="85791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THERE IS STILL DEMAND</a:t>
            </a:r>
            <a:r>
              <a:rPr lang="en-US" sz="3870">
                <a:solidFill>
                  <a:srgbClr val="A645B2"/>
                </a:solidFill>
                <a:latin typeface="Archivo SemiBold"/>
                <a:ea typeface="Archivo SemiBold"/>
                <a:cs typeface="Archivo SemiBold"/>
                <a:sym typeface="Archivo SemiBold"/>
              </a:rPr>
              <a:t>…</a:t>
            </a:r>
            <a:endParaRPr sz="1600">
              <a:latin typeface="Archivo SemiBold"/>
              <a:ea typeface="Archivo SemiBold"/>
              <a:cs typeface="Archivo SemiBold"/>
              <a:sym typeface="Archivo SemiBold"/>
            </a:endParaRPr>
          </a:p>
        </p:txBody>
      </p:sp>
      <p:pic>
        <p:nvPicPr>
          <p:cNvPr id="162" name="Google Shape;162;g2dab38486e6_0_200"/>
          <p:cNvPicPr preferRelativeResize="0"/>
          <p:nvPr/>
        </p:nvPicPr>
        <p:blipFill>
          <a:blip r:embed="rId3">
            <a:alphaModFix/>
          </a:blip>
          <a:stretch>
            <a:fillRect/>
          </a:stretch>
        </p:blipFill>
        <p:spPr>
          <a:xfrm>
            <a:off x="9552075" y="4877950"/>
            <a:ext cx="7410002" cy="4919574"/>
          </a:xfrm>
          <a:prstGeom prst="rect">
            <a:avLst/>
          </a:prstGeom>
          <a:noFill/>
          <a:ln>
            <a:noFill/>
          </a:ln>
        </p:spPr>
      </p:pic>
      <p:sp>
        <p:nvSpPr>
          <p:cNvPr id="163" name="Google Shape;163;g2dab38486e6_0_200"/>
          <p:cNvSpPr txBox="1"/>
          <p:nvPr>
            <p:ph idx="12" type="sldNum"/>
          </p:nvPr>
        </p:nvSpPr>
        <p:spPr>
          <a:xfrm>
            <a:off x="15910100" y="96807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 name="Google Shape;164;g2dab38486e6_0_200"/>
          <p:cNvSpPr txBox="1"/>
          <p:nvPr/>
        </p:nvSpPr>
        <p:spPr>
          <a:xfrm>
            <a:off x="632980" y="6692575"/>
            <a:ext cx="7410000" cy="1912500"/>
          </a:xfrm>
          <a:prstGeom prst="rect">
            <a:avLst/>
          </a:prstGeom>
          <a:noFill/>
          <a:ln>
            <a:noFill/>
          </a:ln>
        </p:spPr>
        <p:txBody>
          <a:bodyPr anchorCtr="0" anchor="t" bIns="0" lIns="0" spcFirstLastPara="1" rIns="0" wrap="square" tIns="0">
            <a:spAutoFit/>
          </a:bodyPr>
          <a:lstStyle/>
          <a:p>
            <a:pPr indent="0" lvl="0" marL="0" marR="0" rtl="0" algn="l">
              <a:lnSpc>
                <a:spcPct val="111997"/>
              </a:lnSpc>
              <a:spcBef>
                <a:spcPts val="0"/>
              </a:spcBef>
              <a:spcAft>
                <a:spcPts val="0"/>
              </a:spcAft>
              <a:buNone/>
            </a:pPr>
            <a:r>
              <a:rPr lang="en-US" sz="3834">
                <a:solidFill>
                  <a:srgbClr val="FE5645"/>
                </a:solidFill>
                <a:latin typeface="Archivo"/>
                <a:ea typeface="Archivo"/>
                <a:cs typeface="Archivo"/>
                <a:sym typeface="Archivo"/>
              </a:rPr>
              <a:t>"The earliest appointment they could give me was two months later. But I felt I needed help now."</a:t>
            </a:r>
            <a:endParaRPr sz="100">
              <a:latin typeface="Archivo"/>
              <a:ea typeface="Archivo"/>
              <a:cs typeface="Archivo"/>
              <a:sym typeface="Archivo"/>
            </a:endParaRPr>
          </a:p>
        </p:txBody>
      </p:sp>
      <p:sp>
        <p:nvSpPr>
          <p:cNvPr id="165" name="Google Shape;165;g2dab38486e6_0_200"/>
          <p:cNvSpPr txBox="1"/>
          <p:nvPr/>
        </p:nvSpPr>
        <p:spPr>
          <a:xfrm>
            <a:off x="528725" y="9709400"/>
            <a:ext cx="74100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5E17EB"/>
                </a:solidFill>
                <a:latin typeface="Archivo Light"/>
                <a:ea typeface="Archivo Light"/>
                <a:cs typeface="Archivo Light"/>
                <a:sym typeface="Archivo Light"/>
              </a:rPr>
              <a:t>Sources: </a:t>
            </a:r>
            <a:r>
              <a:rPr lang="en-US" sz="1600" u="sng">
                <a:solidFill>
                  <a:schemeClr val="hlink"/>
                </a:solidFill>
                <a:latin typeface="Archivo"/>
                <a:ea typeface="Archivo"/>
                <a:cs typeface="Archivo"/>
                <a:sym typeface="Archivo"/>
                <a:hlinkClick r:id="rId4"/>
              </a:rPr>
              <a:t>CNA, 2022</a:t>
            </a:r>
            <a:r>
              <a:rPr lang="en-US" sz="1600">
                <a:solidFill>
                  <a:srgbClr val="5E17EB"/>
                </a:solidFill>
                <a:latin typeface="Archivo"/>
                <a:ea typeface="Archivo"/>
                <a:cs typeface="Archivo"/>
                <a:sym typeface="Archivo"/>
              </a:rPr>
              <a:t>, </a:t>
            </a:r>
            <a:r>
              <a:rPr lang="en-US" sz="1600" u="sng">
                <a:solidFill>
                  <a:schemeClr val="hlink"/>
                </a:solidFill>
                <a:latin typeface="Archivo Light"/>
                <a:ea typeface="Archivo Light"/>
                <a:cs typeface="Archivo Light"/>
                <a:sym typeface="Archivo Light"/>
                <a:hlinkClick r:id="rId5"/>
              </a:rPr>
              <a:t>CNA, 2023</a:t>
            </a:r>
            <a:endParaRPr sz="1600">
              <a:solidFill>
                <a:srgbClr val="5E17EB"/>
              </a:solidFill>
              <a:latin typeface="Archivo"/>
              <a:ea typeface="Archivo"/>
              <a:cs typeface="Archivo"/>
              <a:sym typeface="Archivo"/>
            </a:endParaRPr>
          </a:p>
        </p:txBody>
      </p:sp>
      <p:cxnSp>
        <p:nvCxnSpPr>
          <p:cNvPr id="166" name="Google Shape;166;g2dab38486e6_0_200"/>
          <p:cNvCxnSpPr>
            <a:stCxn id="162" idx="1"/>
          </p:cNvCxnSpPr>
          <p:nvPr/>
        </p:nvCxnSpPr>
        <p:spPr>
          <a:xfrm flipH="1">
            <a:off x="8069475" y="7337737"/>
            <a:ext cx="1482600" cy="282300"/>
          </a:xfrm>
          <a:prstGeom prst="straightConnector1">
            <a:avLst/>
          </a:prstGeom>
          <a:noFill/>
          <a:ln cap="flat" cmpd="sng" w="38100">
            <a:solidFill>
              <a:srgbClr val="5E17EB"/>
            </a:solidFill>
            <a:prstDash val="solid"/>
            <a:round/>
            <a:headEnd len="sm" w="sm" type="none"/>
            <a:tailEnd len="med" w="med" type="stealth"/>
          </a:ln>
        </p:spPr>
      </p:cxnSp>
      <p:pic>
        <p:nvPicPr>
          <p:cNvPr id="167" name="Google Shape;167;g2dab38486e6_0_200"/>
          <p:cNvPicPr preferRelativeResize="0"/>
          <p:nvPr/>
        </p:nvPicPr>
        <p:blipFill>
          <a:blip r:embed="rId6">
            <a:alphaModFix/>
          </a:blip>
          <a:stretch>
            <a:fillRect/>
          </a:stretch>
        </p:blipFill>
        <p:spPr>
          <a:xfrm>
            <a:off x="620577" y="1639213"/>
            <a:ext cx="7902825" cy="4675843"/>
          </a:xfrm>
          <a:prstGeom prst="rect">
            <a:avLst/>
          </a:prstGeom>
          <a:noFill/>
          <a:ln>
            <a:noFill/>
          </a:ln>
        </p:spPr>
      </p:pic>
      <p:sp>
        <p:nvSpPr>
          <p:cNvPr id="168" name="Google Shape;168;g2dab38486e6_0_200"/>
          <p:cNvSpPr txBox="1"/>
          <p:nvPr/>
        </p:nvSpPr>
        <p:spPr>
          <a:xfrm>
            <a:off x="498300" y="5040401"/>
            <a:ext cx="8147400" cy="1138800"/>
          </a:xfrm>
          <a:prstGeom prst="rect">
            <a:avLst/>
          </a:prstGeom>
          <a:noFill/>
          <a:ln cap="flat" cmpd="sng" w="11430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72" name="Shape 172"/>
        <p:cNvGrpSpPr/>
        <p:nvPr/>
      </p:nvGrpSpPr>
      <p:grpSpPr>
        <a:xfrm>
          <a:off x="0" y="0"/>
          <a:ext cx="0" cy="0"/>
          <a:chOff x="0" y="0"/>
          <a:chExt cx="0" cy="0"/>
        </a:xfrm>
      </p:grpSpPr>
      <p:sp>
        <p:nvSpPr>
          <p:cNvPr id="173" name="Google Shape;173;p7"/>
          <p:cNvSpPr/>
          <p:nvPr/>
        </p:nvSpPr>
        <p:spPr>
          <a:xfrm rot="6897902">
            <a:off x="9509565" y="-3224817"/>
            <a:ext cx="6435229" cy="8439645"/>
          </a:xfrm>
          <a:custGeom>
            <a:rect b="b" l="l" r="r" t="t"/>
            <a:pathLst>
              <a:path extrusionOk="0" h="8430955" w="6428603">
                <a:moveTo>
                  <a:pt x="0" y="0"/>
                </a:moveTo>
                <a:lnTo>
                  <a:pt x="6428603" y="0"/>
                </a:lnTo>
                <a:lnTo>
                  <a:pt x="6428603" y="8430955"/>
                </a:lnTo>
                <a:lnTo>
                  <a:pt x="0" y="8430955"/>
                </a:lnTo>
                <a:lnTo>
                  <a:pt x="0" y="0"/>
                </a:lnTo>
                <a:close/>
              </a:path>
            </a:pathLst>
          </a:custGeom>
          <a:blipFill rotWithShape="1">
            <a:blip r:embed="rId3">
              <a:alphaModFix/>
            </a:blip>
            <a:stretch>
              <a:fillRect b="0" l="0" r="0" t="0"/>
            </a:stretch>
          </a:blipFill>
          <a:ln>
            <a:noFill/>
          </a:ln>
          <a:effectLst>
            <a:outerShdw blurRad="1428750" rotWithShape="0" algn="bl" dist="9525">
              <a:srgbClr val="000000">
                <a:alpha val="0"/>
              </a:srgbClr>
            </a:outerShdw>
          </a:effectLst>
        </p:spPr>
      </p:sp>
      <p:sp>
        <p:nvSpPr>
          <p:cNvPr id="174" name="Google Shape;174;p7"/>
          <p:cNvSpPr txBox="1"/>
          <p:nvPr/>
        </p:nvSpPr>
        <p:spPr>
          <a:xfrm>
            <a:off x="1991850" y="2580063"/>
            <a:ext cx="14304300" cy="6102300"/>
          </a:xfrm>
          <a:prstGeom prst="rect">
            <a:avLst/>
          </a:prstGeom>
          <a:noFill/>
          <a:ln>
            <a:noFill/>
          </a:ln>
        </p:spPr>
        <p:txBody>
          <a:bodyPr anchorCtr="0" anchor="ctr" bIns="0" lIns="0" spcFirstLastPara="1" rIns="0" wrap="square" tIns="0">
            <a:noAutofit/>
          </a:bodyPr>
          <a:lstStyle/>
          <a:p>
            <a:pPr indent="0" lvl="0" marL="0" marR="0" rtl="0" algn="l">
              <a:lnSpc>
                <a:spcPct val="110995"/>
              </a:lnSpc>
              <a:spcBef>
                <a:spcPts val="0"/>
              </a:spcBef>
              <a:spcAft>
                <a:spcPts val="0"/>
              </a:spcAft>
              <a:buNone/>
            </a:pPr>
            <a:r>
              <a:rPr b="1" i="0" lang="en-US" sz="7050" u="none" cap="none" strike="noStrike">
                <a:solidFill>
                  <a:srgbClr val="FE5645"/>
                </a:solidFill>
                <a:latin typeface="Archivo"/>
                <a:ea typeface="Archivo"/>
                <a:cs typeface="Archivo"/>
                <a:sym typeface="Archivo"/>
              </a:rPr>
              <a:t>"</a:t>
            </a:r>
            <a:r>
              <a:rPr lang="en-US" sz="5194">
                <a:solidFill>
                  <a:srgbClr val="FE5645"/>
                </a:solidFill>
                <a:latin typeface="Archivo Medium"/>
                <a:ea typeface="Archivo Medium"/>
                <a:cs typeface="Archivo Medium"/>
                <a:sym typeface="Archivo Medium"/>
              </a:rPr>
              <a:t>Where discerning people’s emotion can sometimes be an unnerving guessing game, how can clinicians use </a:t>
            </a:r>
            <a:r>
              <a:rPr b="1" lang="en-US" sz="5194">
                <a:solidFill>
                  <a:srgbClr val="FE5645"/>
                </a:solidFill>
                <a:latin typeface="Archivo"/>
                <a:ea typeface="Archivo"/>
                <a:cs typeface="Archivo"/>
                <a:sym typeface="Archivo"/>
              </a:rPr>
              <a:t>Speech Emotion Recognition</a:t>
            </a:r>
            <a:r>
              <a:rPr lang="en-US" sz="5194">
                <a:solidFill>
                  <a:srgbClr val="FE5645"/>
                </a:solidFill>
                <a:latin typeface="Archivo Medium"/>
                <a:ea typeface="Archivo Medium"/>
                <a:cs typeface="Archivo Medium"/>
                <a:sym typeface="Archivo Medium"/>
              </a:rPr>
              <a:t> technology to </a:t>
            </a:r>
            <a:r>
              <a:rPr lang="en-US" sz="5194" u="sng">
                <a:solidFill>
                  <a:srgbClr val="FE5645"/>
                </a:solidFill>
                <a:latin typeface="Archivo Medium"/>
                <a:ea typeface="Archivo Medium"/>
                <a:cs typeface="Archivo Medium"/>
                <a:sym typeface="Archivo Medium"/>
              </a:rPr>
              <a:t>accurately assess patients' emotional well-being</a:t>
            </a:r>
            <a:r>
              <a:rPr lang="en-US" sz="5194">
                <a:solidFill>
                  <a:srgbClr val="FE5645"/>
                </a:solidFill>
                <a:latin typeface="Archivo Medium"/>
                <a:ea typeface="Archivo Medium"/>
                <a:cs typeface="Archivo Medium"/>
                <a:sym typeface="Archivo Medium"/>
              </a:rPr>
              <a:t>, thereby improving diagnosis and treatment outcomes?</a:t>
            </a:r>
            <a:r>
              <a:rPr b="1" i="0" lang="en-US" sz="7050" u="none" cap="none" strike="noStrike">
                <a:solidFill>
                  <a:srgbClr val="FE5645"/>
                </a:solidFill>
                <a:latin typeface="Archivo"/>
                <a:ea typeface="Archivo"/>
                <a:cs typeface="Archivo"/>
                <a:sym typeface="Archivo"/>
              </a:rPr>
              <a:t>"</a:t>
            </a:r>
            <a:endParaRPr b="1" sz="7050">
              <a:latin typeface="Archivo"/>
              <a:ea typeface="Archivo"/>
              <a:cs typeface="Archivo"/>
              <a:sym typeface="Archivo"/>
            </a:endParaRPr>
          </a:p>
        </p:txBody>
      </p:sp>
      <p:sp>
        <p:nvSpPr>
          <p:cNvPr id="175" name="Google Shape;175;p7"/>
          <p:cNvSpPr txBox="1"/>
          <p:nvPr>
            <p:ph idx="12" type="sldNum"/>
          </p:nvPr>
        </p:nvSpPr>
        <p:spPr>
          <a:xfrm>
            <a:off x="15891850" y="9752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6" name="Google Shape;176;p7"/>
          <p:cNvSpPr txBox="1"/>
          <p:nvPr/>
        </p:nvSpPr>
        <p:spPr>
          <a:xfrm>
            <a:off x="1028700" y="914400"/>
            <a:ext cx="69834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PROBLEM STATEMENT</a:t>
            </a:r>
            <a:endParaRPr sz="1600">
              <a:latin typeface="Archivo SemiBold"/>
              <a:ea typeface="Archivo SemiBold"/>
              <a:cs typeface="Archivo SemiBold"/>
              <a:sym typeface="Archiv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80" name="Shape 180"/>
        <p:cNvGrpSpPr/>
        <p:nvPr/>
      </p:nvGrpSpPr>
      <p:grpSpPr>
        <a:xfrm>
          <a:off x="0" y="0"/>
          <a:ext cx="0" cy="0"/>
          <a:chOff x="0" y="0"/>
          <a:chExt cx="0" cy="0"/>
        </a:xfrm>
      </p:grpSpPr>
      <p:sp>
        <p:nvSpPr>
          <p:cNvPr id="181" name="Google Shape;181;g2dab38486e6_0_1087"/>
          <p:cNvSpPr txBox="1"/>
          <p:nvPr>
            <p:ph idx="12" type="sldNum"/>
          </p:nvPr>
        </p:nvSpPr>
        <p:spPr>
          <a:xfrm>
            <a:off x="15777175" y="96900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 name="Google Shape;182;g2dab38486e6_0_1087"/>
          <p:cNvSpPr/>
          <p:nvPr/>
        </p:nvSpPr>
        <p:spPr>
          <a:xfrm rot="60018">
            <a:off x="6478102" y="5348874"/>
            <a:ext cx="3213490" cy="889032"/>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grpSp>
        <p:nvGrpSpPr>
          <p:cNvPr id="183" name="Google Shape;183;g2dab38486e6_0_1087"/>
          <p:cNvGrpSpPr/>
          <p:nvPr/>
        </p:nvGrpSpPr>
        <p:grpSpPr>
          <a:xfrm rot="59807">
            <a:off x="4116503" y="162678"/>
            <a:ext cx="10057588" cy="9959085"/>
            <a:chOff x="2902488" y="902232"/>
            <a:chExt cx="3339000" cy="3339000"/>
          </a:xfrm>
        </p:grpSpPr>
        <p:sp>
          <p:nvSpPr>
            <p:cNvPr id="184" name="Google Shape;184;g2dab38486e6_0_1087"/>
            <p:cNvSpPr/>
            <p:nvPr/>
          </p:nvSpPr>
          <p:spPr>
            <a:xfrm rot="-5400000">
              <a:off x="2902488" y="902232"/>
              <a:ext cx="3339000" cy="3339000"/>
            </a:xfrm>
            <a:prstGeom prst="ellipse">
              <a:avLst/>
            </a:prstGeom>
            <a:noFill/>
            <a:ln cap="flat" cmpd="sng" w="19050">
              <a:solidFill>
                <a:srgbClr val="1D7E75"/>
              </a:solidFill>
              <a:prstDash val="dash"/>
              <a:round/>
              <a:headEnd len="sm" w="sm" type="none"/>
              <a:tailEnd len="sm" w="sm" type="none"/>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rchivo"/>
                <a:ea typeface="Archivo"/>
                <a:cs typeface="Archivo"/>
                <a:sym typeface="Archivo"/>
              </a:endParaRPr>
            </a:p>
          </p:txBody>
        </p:sp>
        <p:sp>
          <p:nvSpPr>
            <p:cNvPr id="185" name="Google Shape;185;g2dab38486e6_0_1087"/>
            <p:cNvSpPr/>
            <p:nvPr/>
          </p:nvSpPr>
          <p:spPr>
            <a:xfrm>
              <a:off x="3123875" y="1123625"/>
              <a:ext cx="2896500" cy="2896200"/>
            </a:xfrm>
            <a:prstGeom prst="pie">
              <a:avLst>
                <a:gd fmla="val 2689583" name="adj1"/>
                <a:gd fmla="val 13510993" name="adj2"/>
              </a:avLst>
            </a:prstGeom>
            <a:solidFill>
              <a:srgbClr val="9EC9F3"/>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latin typeface="Archivo"/>
                <a:ea typeface="Archivo"/>
                <a:cs typeface="Archivo"/>
                <a:sym typeface="Archivo"/>
              </a:endParaRPr>
            </a:p>
          </p:txBody>
        </p:sp>
      </p:grpSp>
      <p:grpSp>
        <p:nvGrpSpPr>
          <p:cNvPr id="186" name="Google Shape;186;g2dab38486e6_0_1087"/>
          <p:cNvGrpSpPr/>
          <p:nvPr/>
        </p:nvGrpSpPr>
        <p:grpSpPr>
          <a:xfrm rot="59807">
            <a:off x="6410411" y="2434119"/>
            <a:ext cx="5469774" cy="5416203"/>
            <a:chOff x="3664038" y="1663782"/>
            <a:chExt cx="1815900" cy="1815900"/>
          </a:xfrm>
        </p:grpSpPr>
        <p:sp>
          <p:nvSpPr>
            <p:cNvPr id="187" name="Google Shape;187;g2dab38486e6_0_1087"/>
            <p:cNvSpPr/>
            <p:nvPr/>
          </p:nvSpPr>
          <p:spPr>
            <a:xfrm>
              <a:off x="3664038" y="1663782"/>
              <a:ext cx="1815900" cy="1815900"/>
            </a:xfrm>
            <a:prstGeom prst="ellipse">
              <a:avLst/>
            </a:prstGeom>
            <a:solidFill>
              <a:schemeClr val="accent5"/>
            </a:solidFill>
            <a:ln>
              <a:noFill/>
            </a:ln>
            <a:effectLst>
              <a:outerShdw blurRad="228600" rotWithShape="0" algn="tl" dir="5400000" dist="50800">
                <a:srgbClr val="000000">
                  <a:alpha val="54900"/>
                </a:srgbClr>
              </a:outerShdw>
            </a:effectLst>
          </p:spPr>
          <p:txBody>
            <a:bodyPr anchorCtr="0" anchor="ctr" bIns="182850" lIns="182850" spcFirstLastPara="1" rIns="182850" wrap="square" tIns="182850">
              <a:noAutofit/>
            </a:bodyPr>
            <a:lstStyle/>
            <a:p>
              <a:pPr indent="0" lvl="0" marL="0" rtl="0" algn="l">
                <a:spcBef>
                  <a:spcPts val="0"/>
                </a:spcBef>
                <a:spcAft>
                  <a:spcPts val="0"/>
                </a:spcAft>
                <a:buNone/>
              </a:pPr>
              <a:r>
                <a:t/>
              </a:r>
              <a:endParaRPr sz="1900">
                <a:latin typeface="Archivo"/>
                <a:ea typeface="Archivo"/>
                <a:cs typeface="Archivo"/>
                <a:sym typeface="Archivo"/>
              </a:endParaRPr>
            </a:p>
          </p:txBody>
        </p:sp>
        <p:sp>
          <p:nvSpPr>
            <p:cNvPr id="188" name="Google Shape;188;g2dab38486e6_0_1087"/>
            <p:cNvSpPr txBox="1"/>
            <p:nvPr/>
          </p:nvSpPr>
          <p:spPr>
            <a:xfrm>
              <a:off x="3835653" y="2165175"/>
              <a:ext cx="1507500" cy="8265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b="1" lang="en-US" sz="5000">
                  <a:solidFill>
                    <a:srgbClr val="FFFFFF"/>
                  </a:solidFill>
                  <a:latin typeface="Archivo"/>
                  <a:ea typeface="Archivo"/>
                  <a:cs typeface="Archivo"/>
                  <a:sym typeface="Archivo"/>
                </a:rPr>
                <a:t>THE ‘FEELFLOW’</a:t>
              </a:r>
              <a:endParaRPr b="1" sz="5000">
                <a:solidFill>
                  <a:srgbClr val="FFFFFF"/>
                </a:solidFill>
                <a:latin typeface="Archivo"/>
                <a:ea typeface="Archivo"/>
                <a:cs typeface="Archivo"/>
                <a:sym typeface="Archivo"/>
              </a:endParaRPr>
            </a:p>
            <a:p>
              <a:pPr indent="0" lvl="0" marL="0" rtl="0" algn="ctr">
                <a:lnSpc>
                  <a:spcPct val="115000"/>
                </a:lnSpc>
                <a:spcBef>
                  <a:spcPts val="0"/>
                </a:spcBef>
                <a:spcAft>
                  <a:spcPts val="0"/>
                </a:spcAft>
                <a:buNone/>
              </a:pPr>
              <a:r>
                <a:rPr b="1" lang="en-US" sz="5000">
                  <a:solidFill>
                    <a:srgbClr val="FFFFFF"/>
                  </a:solidFill>
                  <a:latin typeface="Archivo"/>
                  <a:ea typeface="Archivo"/>
                  <a:cs typeface="Archivo"/>
                  <a:sym typeface="Archivo"/>
                </a:rPr>
                <a:t>WAY</a:t>
              </a:r>
              <a:endParaRPr b="1" sz="5000">
                <a:solidFill>
                  <a:srgbClr val="FFFFFF"/>
                </a:solidFill>
                <a:latin typeface="Archivo"/>
                <a:ea typeface="Archivo"/>
                <a:cs typeface="Archivo"/>
                <a:sym typeface="Archivo"/>
              </a:endParaRPr>
            </a:p>
            <a:p>
              <a:pPr indent="0" lvl="0" marL="0" rtl="0" algn="ctr">
                <a:lnSpc>
                  <a:spcPct val="115000"/>
                </a:lnSpc>
                <a:spcBef>
                  <a:spcPts val="0"/>
                </a:spcBef>
                <a:spcAft>
                  <a:spcPts val="0"/>
                </a:spcAft>
                <a:buNone/>
              </a:pPr>
              <a:r>
                <a:rPr b="1" lang="en-US" sz="5000">
                  <a:solidFill>
                    <a:srgbClr val="FFFFFF"/>
                  </a:solidFill>
                  <a:latin typeface="Archivo"/>
                  <a:ea typeface="Archivo"/>
                  <a:cs typeface="Archivo"/>
                  <a:sym typeface="Archivo"/>
                </a:rPr>
                <a:t>(OBJECTIVE)</a:t>
              </a:r>
              <a:endParaRPr b="1" sz="5000">
                <a:solidFill>
                  <a:srgbClr val="FFFFFF"/>
                </a:solidFill>
                <a:latin typeface="Archivo"/>
                <a:ea typeface="Archivo"/>
                <a:cs typeface="Archivo"/>
                <a:sym typeface="Archivo"/>
              </a:endParaRPr>
            </a:p>
          </p:txBody>
        </p:sp>
      </p:grpSp>
      <p:grpSp>
        <p:nvGrpSpPr>
          <p:cNvPr id="189" name="Google Shape;189;g2dab38486e6_0_1087"/>
          <p:cNvGrpSpPr/>
          <p:nvPr/>
        </p:nvGrpSpPr>
        <p:grpSpPr>
          <a:xfrm rot="60092">
            <a:off x="3818902" y="-44252"/>
            <a:ext cx="3448044" cy="3443444"/>
            <a:chOff x="2859873" y="853971"/>
            <a:chExt cx="1068600" cy="1068600"/>
          </a:xfrm>
        </p:grpSpPr>
        <p:sp>
          <p:nvSpPr>
            <p:cNvPr id="190" name="Google Shape;190;g2dab38486e6_0_1087"/>
            <p:cNvSpPr/>
            <p:nvPr/>
          </p:nvSpPr>
          <p:spPr>
            <a:xfrm>
              <a:off x="2859873" y="853971"/>
              <a:ext cx="1068600" cy="1068600"/>
            </a:xfrm>
            <a:prstGeom prst="ellipse">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900">
                <a:latin typeface="Archivo Medium"/>
                <a:ea typeface="Archivo Medium"/>
                <a:cs typeface="Archivo Medium"/>
                <a:sym typeface="Archivo Medium"/>
              </a:endParaRPr>
            </a:p>
          </p:txBody>
        </p:sp>
        <p:sp>
          <p:nvSpPr>
            <p:cNvPr id="191" name="Google Shape;191;g2dab38486e6_0_1087"/>
            <p:cNvSpPr txBox="1"/>
            <p:nvPr/>
          </p:nvSpPr>
          <p:spPr>
            <a:xfrm>
              <a:off x="3012800" y="1022197"/>
              <a:ext cx="762600" cy="732300"/>
            </a:xfrm>
            <a:prstGeom prst="rect">
              <a:avLst/>
            </a:prstGeom>
            <a:no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US" sz="2500">
                  <a:solidFill>
                    <a:srgbClr val="FFFFFF"/>
                  </a:solidFill>
                  <a:latin typeface="Archivo Medium"/>
                  <a:ea typeface="Archivo Medium"/>
                  <a:cs typeface="Archivo Medium"/>
                  <a:sym typeface="Archivo Medium"/>
                </a:rPr>
                <a:t>Accurate Prediction of the Emotional state through the Patients’ speech</a:t>
              </a:r>
              <a:endParaRPr sz="2500">
                <a:solidFill>
                  <a:srgbClr val="FFFFFF"/>
                </a:solidFill>
                <a:latin typeface="Archivo Medium"/>
                <a:ea typeface="Archivo Medium"/>
                <a:cs typeface="Archivo Medium"/>
                <a:sym typeface="Archivo Medium"/>
              </a:endParaRPr>
            </a:p>
          </p:txBody>
        </p:sp>
      </p:grpSp>
      <p:grpSp>
        <p:nvGrpSpPr>
          <p:cNvPr id="192" name="Google Shape;192;g2dab38486e6_0_1087"/>
          <p:cNvGrpSpPr/>
          <p:nvPr/>
        </p:nvGrpSpPr>
        <p:grpSpPr>
          <a:xfrm rot="60141">
            <a:off x="11017947" y="7113439"/>
            <a:ext cx="3451358" cy="3255553"/>
            <a:chOff x="5214448" y="3234278"/>
            <a:chExt cx="1068600" cy="1068600"/>
          </a:xfrm>
        </p:grpSpPr>
        <p:sp>
          <p:nvSpPr>
            <p:cNvPr id="193" name="Google Shape;193;g2dab38486e6_0_1087"/>
            <p:cNvSpPr/>
            <p:nvPr/>
          </p:nvSpPr>
          <p:spPr>
            <a:xfrm>
              <a:off x="5214448" y="3234278"/>
              <a:ext cx="1068600" cy="1068600"/>
            </a:xfrm>
            <a:prstGeom prst="ellipse">
              <a:avLst/>
            </a:prstGeom>
            <a:solidFill>
              <a:srgbClr val="FE5645"/>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1900">
                <a:latin typeface="Archivo Medium"/>
                <a:ea typeface="Archivo Medium"/>
                <a:cs typeface="Archivo Medium"/>
                <a:sym typeface="Archivo Medium"/>
              </a:endParaRPr>
            </a:p>
          </p:txBody>
        </p:sp>
        <p:sp>
          <p:nvSpPr>
            <p:cNvPr id="194" name="Google Shape;194;g2dab38486e6_0_1087"/>
            <p:cNvSpPr txBox="1"/>
            <p:nvPr/>
          </p:nvSpPr>
          <p:spPr>
            <a:xfrm>
              <a:off x="5367375" y="3402503"/>
              <a:ext cx="762600" cy="732300"/>
            </a:xfrm>
            <a:prstGeom prst="rect">
              <a:avLst/>
            </a:prstGeom>
            <a:solidFill>
              <a:srgbClr val="FE5645"/>
            </a:soli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None/>
              </a:pPr>
              <a:r>
                <a:rPr lang="en-US" sz="2500">
                  <a:solidFill>
                    <a:srgbClr val="FFFFFF"/>
                  </a:solidFill>
                  <a:latin typeface="Archivo Medium"/>
                  <a:ea typeface="Archivo Medium"/>
                  <a:cs typeface="Archivo Medium"/>
                  <a:sym typeface="Archivo Medium"/>
                </a:rPr>
                <a:t>Better Diagnosis  &amp; Treatment Rendered</a:t>
              </a:r>
              <a:endParaRPr sz="2100">
                <a:solidFill>
                  <a:srgbClr val="FFFFFF"/>
                </a:solidFill>
                <a:latin typeface="Archivo Medium"/>
                <a:ea typeface="Archivo Medium"/>
                <a:cs typeface="Archivo Medium"/>
                <a:sym typeface="Archivo Medium"/>
              </a:endParaRPr>
            </a:p>
          </p:txBody>
        </p:sp>
      </p:grpSp>
      <p:sp>
        <p:nvSpPr>
          <p:cNvPr id="195" name="Google Shape;195;g2dab38486e6_0_1087"/>
          <p:cNvSpPr/>
          <p:nvPr/>
        </p:nvSpPr>
        <p:spPr>
          <a:xfrm>
            <a:off x="496950" y="2386950"/>
            <a:ext cx="2795400" cy="3209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700" u="sng">
                <a:latin typeface="Archivo"/>
                <a:ea typeface="Archivo"/>
                <a:cs typeface="Archivo"/>
                <a:sym typeface="Archivo"/>
              </a:rPr>
              <a:t>Beneficiaries</a:t>
            </a:r>
            <a:endParaRPr sz="2700" u="sng">
              <a:latin typeface="Archivo"/>
              <a:ea typeface="Archivo"/>
              <a:cs typeface="Archivo"/>
              <a:sym typeface="Archivo"/>
            </a:endParaRPr>
          </a:p>
          <a:p>
            <a:pPr indent="-400050" lvl="0" marL="457200" rtl="0" algn="l">
              <a:spcBef>
                <a:spcPts val="0"/>
              </a:spcBef>
              <a:spcAft>
                <a:spcPts val="0"/>
              </a:spcAft>
              <a:buSzPts val="2700"/>
              <a:buFont typeface="Archivo"/>
              <a:buChar char="-"/>
            </a:pPr>
            <a:r>
              <a:rPr lang="en-US" sz="2700">
                <a:latin typeface="Archivo"/>
                <a:ea typeface="Archivo"/>
                <a:cs typeface="Archivo"/>
                <a:sym typeface="Archivo"/>
              </a:rPr>
              <a:t>YOU</a:t>
            </a:r>
            <a:endParaRPr sz="2700">
              <a:latin typeface="Archivo"/>
              <a:ea typeface="Archivo"/>
              <a:cs typeface="Archivo"/>
              <a:sym typeface="Archivo"/>
            </a:endParaRPr>
          </a:p>
          <a:p>
            <a:pPr indent="-400050" lvl="0" marL="457200" rtl="0" algn="l">
              <a:spcBef>
                <a:spcPts val="0"/>
              </a:spcBef>
              <a:spcAft>
                <a:spcPts val="0"/>
              </a:spcAft>
              <a:buSzPts val="2700"/>
              <a:buFont typeface="Archivo"/>
              <a:buChar char="-"/>
            </a:pPr>
            <a:r>
              <a:rPr lang="en-US" sz="2700">
                <a:latin typeface="Archivo"/>
                <a:ea typeface="Archivo"/>
                <a:cs typeface="Archivo"/>
                <a:sym typeface="Archivo"/>
              </a:rPr>
              <a:t>YOUR Company</a:t>
            </a:r>
            <a:endParaRPr sz="2700">
              <a:latin typeface="Archivo"/>
              <a:ea typeface="Archivo"/>
              <a:cs typeface="Archivo"/>
              <a:sym typeface="Archivo"/>
            </a:endParaRPr>
          </a:p>
        </p:txBody>
      </p:sp>
      <p:cxnSp>
        <p:nvCxnSpPr>
          <p:cNvPr id="196" name="Google Shape;196;g2dab38486e6_0_1087"/>
          <p:cNvCxnSpPr>
            <a:stCxn id="190" idx="2"/>
            <a:endCxn id="195" idx="0"/>
          </p:cNvCxnSpPr>
          <p:nvPr/>
        </p:nvCxnSpPr>
        <p:spPr>
          <a:xfrm flipH="1">
            <a:off x="1894666" y="1647335"/>
            <a:ext cx="1924500" cy="739500"/>
          </a:xfrm>
          <a:prstGeom prst="bentConnector2">
            <a:avLst/>
          </a:prstGeom>
          <a:noFill/>
          <a:ln cap="flat" cmpd="sng" w="28575">
            <a:solidFill>
              <a:schemeClr val="dk2"/>
            </a:solidFill>
            <a:prstDash val="solid"/>
            <a:round/>
            <a:headEnd len="med" w="med" type="none"/>
            <a:tailEnd len="med" w="med" type="stealth"/>
          </a:ln>
        </p:spPr>
      </p:cxnSp>
      <p:sp>
        <p:nvSpPr>
          <p:cNvPr id="197" name="Google Shape;197;g2dab38486e6_0_1087"/>
          <p:cNvSpPr/>
          <p:nvPr/>
        </p:nvSpPr>
        <p:spPr>
          <a:xfrm>
            <a:off x="15115375" y="5189775"/>
            <a:ext cx="2795400" cy="3209400"/>
          </a:xfrm>
          <a:prstGeom prst="roundRect">
            <a:avLst>
              <a:gd fmla="val 16667"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700" u="sng">
                <a:latin typeface="Archivo"/>
                <a:ea typeface="Archivo"/>
                <a:cs typeface="Archivo"/>
                <a:sym typeface="Archivo"/>
              </a:rPr>
              <a:t>Beneficiaries</a:t>
            </a:r>
            <a:endParaRPr sz="2700" u="sng">
              <a:latin typeface="Archivo"/>
              <a:ea typeface="Archivo"/>
              <a:cs typeface="Archivo"/>
              <a:sym typeface="Archivo"/>
            </a:endParaRPr>
          </a:p>
          <a:p>
            <a:pPr indent="-400050" lvl="0" marL="457200" rtl="0" algn="l">
              <a:spcBef>
                <a:spcPts val="0"/>
              </a:spcBef>
              <a:spcAft>
                <a:spcPts val="0"/>
              </a:spcAft>
              <a:buSzPts val="2700"/>
              <a:buFont typeface="Archivo"/>
              <a:buChar char="-"/>
            </a:pPr>
            <a:r>
              <a:rPr lang="en-US" sz="2700">
                <a:latin typeface="Archivo"/>
                <a:ea typeface="Archivo"/>
                <a:cs typeface="Archivo"/>
                <a:sym typeface="Archivo"/>
              </a:rPr>
              <a:t>YOUR Patients</a:t>
            </a:r>
            <a:endParaRPr sz="2700">
              <a:latin typeface="Archivo"/>
              <a:ea typeface="Archivo"/>
              <a:cs typeface="Archivo"/>
              <a:sym typeface="Archivo"/>
            </a:endParaRPr>
          </a:p>
          <a:p>
            <a:pPr indent="-400050" lvl="0" marL="457200" rtl="0" algn="l">
              <a:spcBef>
                <a:spcPts val="0"/>
              </a:spcBef>
              <a:spcAft>
                <a:spcPts val="0"/>
              </a:spcAft>
              <a:buSzPts val="2700"/>
              <a:buFont typeface="Archivo"/>
              <a:buChar char="-"/>
            </a:pPr>
            <a:r>
              <a:rPr lang="en-US" sz="2700">
                <a:latin typeface="Archivo"/>
                <a:ea typeface="Archivo"/>
                <a:cs typeface="Archivo"/>
                <a:sym typeface="Archivo"/>
              </a:rPr>
              <a:t>YOU</a:t>
            </a:r>
            <a:endParaRPr sz="2700">
              <a:latin typeface="Archivo"/>
              <a:ea typeface="Archivo"/>
              <a:cs typeface="Archivo"/>
              <a:sym typeface="Archivo"/>
            </a:endParaRPr>
          </a:p>
          <a:p>
            <a:pPr indent="-400050" lvl="0" marL="457200" rtl="0" algn="l">
              <a:spcBef>
                <a:spcPts val="0"/>
              </a:spcBef>
              <a:spcAft>
                <a:spcPts val="0"/>
              </a:spcAft>
              <a:buSzPts val="2700"/>
              <a:buFont typeface="Archivo"/>
              <a:buChar char="-"/>
            </a:pPr>
            <a:r>
              <a:rPr lang="en-US" sz="2700">
                <a:latin typeface="Archivo"/>
                <a:ea typeface="Archivo"/>
                <a:cs typeface="Archivo"/>
                <a:sym typeface="Archivo"/>
              </a:rPr>
              <a:t>YOUR Company</a:t>
            </a:r>
            <a:endParaRPr sz="2700">
              <a:latin typeface="Archivo"/>
              <a:ea typeface="Archivo"/>
              <a:cs typeface="Archivo"/>
              <a:sym typeface="Archivo"/>
            </a:endParaRPr>
          </a:p>
        </p:txBody>
      </p:sp>
      <p:cxnSp>
        <p:nvCxnSpPr>
          <p:cNvPr id="198" name="Google Shape;198;g2dab38486e6_0_1087"/>
          <p:cNvCxnSpPr>
            <a:stCxn id="193" idx="6"/>
            <a:endCxn id="197" idx="2"/>
          </p:cNvCxnSpPr>
          <p:nvPr/>
        </p:nvCxnSpPr>
        <p:spPr>
          <a:xfrm flipH="1" rot="10800000">
            <a:off x="14469042" y="8399104"/>
            <a:ext cx="2043900" cy="372300"/>
          </a:xfrm>
          <a:prstGeom prst="bentConnector2">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02" name="Shape 202"/>
        <p:cNvGrpSpPr/>
        <p:nvPr/>
      </p:nvGrpSpPr>
      <p:grpSpPr>
        <a:xfrm>
          <a:off x="0" y="0"/>
          <a:ext cx="0" cy="0"/>
          <a:chOff x="0" y="0"/>
          <a:chExt cx="0" cy="0"/>
        </a:xfrm>
      </p:grpSpPr>
      <p:sp>
        <p:nvSpPr>
          <p:cNvPr id="203" name="Google Shape;203;g2dab38486e6_0_66"/>
          <p:cNvSpPr txBox="1"/>
          <p:nvPr>
            <p:ph idx="12" type="sldNum"/>
          </p:nvPr>
        </p:nvSpPr>
        <p:spPr>
          <a:xfrm>
            <a:off x="15819400" y="97315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g2dab38486e6_0_66"/>
          <p:cNvSpPr txBox="1"/>
          <p:nvPr/>
        </p:nvSpPr>
        <p:spPr>
          <a:xfrm>
            <a:off x="1028700" y="914400"/>
            <a:ext cx="87204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PERSONA</a:t>
            </a:r>
            <a:endParaRPr sz="1600">
              <a:latin typeface="Archivo SemiBold"/>
              <a:ea typeface="Archivo SemiBold"/>
              <a:cs typeface="Archivo SemiBold"/>
              <a:sym typeface="Archivo SemiBold"/>
            </a:endParaRPr>
          </a:p>
        </p:txBody>
      </p:sp>
      <p:sp>
        <p:nvSpPr>
          <p:cNvPr id="205" name="Google Shape;205;g2dab38486e6_0_66"/>
          <p:cNvSpPr/>
          <p:nvPr/>
        </p:nvSpPr>
        <p:spPr>
          <a:xfrm>
            <a:off x="1280950" y="4211972"/>
            <a:ext cx="7137000" cy="287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500">
                <a:solidFill>
                  <a:schemeClr val="lt1"/>
                </a:solidFill>
                <a:latin typeface="Archivo"/>
                <a:ea typeface="Archivo"/>
                <a:cs typeface="Archivo"/>
                <a:sym typeface="Archivo"/>
              </a:rPr>
              <a:t>Attitudes &amp; Behaviours</a:t>
            </a:r>
            <a:endParaRPr b="1" sz="2500">
              <a:solidFill>
                <a:schemeClr val="lt1"/>
              </a:solidFill>
              <a:latin typeface="Archivo"/>
              <a:ea typeface="Archivo"/>
              <a:cs typeface="Archivo"/>
              <a:sym typeface="Archivo"/>
            </a:endParaRPr>
          </a:p>
          <a:p>
            <a:pPr indent="-387350" lvl="0" marL="457200" rtl="0" algn="l">
              <a:lnSpc>
                <a:spcPct val="115000"/>
              </a:lnSpc>
              <a:spcBef>
                <a:spcPts val="0"/>
              </a:spcBef>
              <a:spcAft>
                <a:spcPts val="0"/>
              </a:spcAft>
              <a:buClr>
                <a:schemeClr val="lt1"/>
              </a:buClr>
              <a:buSzPts val="2500"/>
              <a:buFont typeface="Archivo"/>
              <a:buChar char="●"/>
            </a:pPr>
            <a:r>
              <a:rPr lang="en-US" sz="2500">
                <a:solidFill>
                  <a:schemeClr val="lt1"/>
                </a:solidFill>
                <a:latin typeface="Archivo"/>
                <a:ea typeface="Archivo"/>
                <a:cs typeface="Archivo"/>
                <a:sym typeface="Archivo"/>
              </a:rPr>
              <a:t>Recent portfolio focus on GenZ and millennials, facing issues like work/school/relationship-related burnout, anxiety, depression.</a:t>
            </a:r>
            <a:endParaRPr sz="2500">
              <a:latin typeface="Archivo"/>
              <a:ea typeface="Archivo"/>
              <a:cs typeface="Archivo"/>
              <a:sym typeface="Archivo"/>
            </a:endParaRPr>
          </a:p>
        </p:txBody>
      </p:sp>
      <p:sp>
        <p:nvSpPr>
          <p:cNvPr id="206" name="Google Shape;206;g2dab38486e6_0_66"/>
          <p:cNvSpPr/>
          <p:nvPr/>
        </p:nvSpPr>
        <p:spPr>
          <a:xfrm>
            <a:off x="1280950" y="7444441"/>
            <a:ext cx="7137000" cy="2558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b="1" sz="2500">
              <a:solidFill>
                <a:schemeClr val="lt1"/>
              </a:solidFill>
              <a:latin typeface="Archivo"/>
              <a:ea typeface="Archivo"/>
              <a:cs typeface="Archivo"/>
              <a:sym typeface="Archivo"/>
            </a:endParaRPr>
          </a:p>
          <a:p>
            <a:pPr indent="0" lvl="0" marL="0" marR="0" rtl="0" algn="l">
              <a:lnSpc>
                <a:spcPct val="115000"/>
              </a:lnSpc>
              <a:spcBef>
                <a:spcPts val="0"/>
              </a:spcBef>
              <a:spcAft>
                <a:spcPts val="0"/>
              </a:spcAft>
              <a:buNone/>
            </a:pPr>
            <a:r>
              <a:rPr b="1" lang="en-US" sz="2500">
                <a:solidFill>
                  <a:schemeClr val="lt1"/>
                </a:solidFill>
                <a:latin typeface="Archivo"/>
                <a:ea typeface="Archivo"/>
                <a:cs typeface="Archivo"/>
                <a:sym typeface="Archivo"/>
              </a:rPr>
              <a:t>Scenario</a:t>
            </a:r>
            <a:endParaRPr b="1" sz="2500">
              <a:solidFill>
                <a:schemeClr val="lt1"/>
              </a:solidFill>
              <a:latin typeface="Archivo"/>
              <a:ea typeface="Archivo"/>
              <a:cs typeface="Archivo"/>
              <a:sym typeface="Archivo"/>
            </a:endParaRPr>
          </a:p>
          <a:p>
            <a:pPr indent="-387350" lvl="0" marL="457200" marR="0" rtl="0" algn="l">
              <a:lnSpc>
                <a:spcPct val="115000"/>
              </a:lnSpc>
              <a:spcBef>
                <a:spcPts val="0"/>
              </a:spcBef>
              <a:spcAft>
                <a:spcPts val="0"/>
              </a:spcAft>
              <a:buClr>
                <a:schemeClr val="lt1"/>
              </a:buClr>
              <a:buSzPts val="2500"/>
              <a:buFont typeface="Archivo"/>
              <a:buChar char="●"/>
            </a:pPr>
            <a:r>
              <a:rPr lang="en-US" sz="2500">
                <a:solidFill>
                  <a:schemeClr val="lt1"/>
                </a:solidFill>
                <a:latin typeface="Archivo"/>
                <a:ea typeface="Archivo"/>
                <a:cs typeface="Archivo"/>
                <a:sym typeface="Archivo"/>
              </a:rPr>
              <a:t>He heard that a teen that he recently counseled has displayed signs of depression, although during the sessions he seem perfectly normal</a:t>
            </a:r>
            <a:endParaRPr sz="25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sz="2500">
              <a:solidFill>
                <a:schemeClr val="lt1"/>
              </a:solidFill>
              <a:latin typeface="Archivo"/>
              <a:ea typeface="Archivo"/>
              <a:cs typeface="Archivo"/>
              <a:sym typeface="Archivo"/>
            </a:endParaRPr>
          </a:p>
        </p:txBody>
      </p:sp>
      <p:sp>
        <p:nvSpPr>
          <p:cNvPr id="207" name="Google Shape;207;g2dab38486e6_0_66"/>
          <p:cNvSpPr/>
          <p:nvPr/>
        </p:nvSpPr>
        <p:spPr>
          <a:xfrm>
            <a:off x="8682399" y="4208815"/>
            <a:ext cx="7137000" cy="2877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500">
                <a:solidFill>
                  <a:schemeClr val="lt1"/>
                </a:solidFill>
                <a:latin typeface="Archivo"/>
                <a:ea typeface="Archivo"/>
                <a:cs typeface="Archivo"/>
                <a:sym typeface="Archivo"/>
              </a:rPr>
              <a:t>Pain points</a:t>
            </a:r>
            <a:endParaRPr b="1" sz="2500">
              <a:solidFill>
                <a:schemeClr val="lt1"/>
              </a:solidFill>
              <a:latin typeface="Archivo"/>
              <a:ea typeface="Archivo"/>
              <a:cs typeface="Archivo"/>
              <a:sym typeface="Archivo"/>
            </a:endParaRPr>
          </a:p>
          <a:p>
            <a:pPr indent="-387350" lvl="0" marL="457200" rtl="0" algn="l">
              <a:lnSpc>
                <a:spcPct val="115000"/>
              </a:lnSpc>
              <a:spcBef>
                <a:spcPts val="0"/>
              </a:spcBef>
              <a:spcAft>
                <a:spcPts val="0"/>
              </a:spcAft>
              <a:buClr>
                <a:schemeClr val="lt1"/>
              </a:buClr>
              <a:buSzPts val="2500"/>
              <a:buFont typeface="Archivo"/>
              <a:buChar char="●"/>
            </a:pPr>
            <a:r>
              <a:rPr lang="en-US" sz="2500">
                <a:solidFill>
                  <a:schemeClr val="lt1"/>
                </a:solidFill>
                <a:latin typeface="Archivo"/>
                <a:ea typeface="Archivo"/>
                <a:cs typeface="Archivo"/>
                <a:sym typeface="Archivo"/>
              </a:rPr>
              <a:t>Does not have a kid. Has been out of touch with youth lingo, behaviours, knacks, and feels like it might be hard to reach his audience.</a:t>
            </a:r>
            <a:endParaRPr sz="2500">
              <a:solidFill>
                <a:schemeClr val="lt1"/>
              </a:solidFill>
              <a:latin typeface="Archivo"/>
              <a:ea typeface="Archivo"/>
              <a:cs typeface="Archivo"/>
              <a:sym typeface="Archivo"/>
            </a:endParaRPr>
          </a:p>
        </p:txBody>
      </p:sp>
      <p:sp>
        <p:nvSpPr>
          <p:cNvPr id="208" name="Google Shape;208;g2dab38486e6_0_66"/>
          <p:cNvSpPr/>
          <p:nvPr/>
        </p:nvSpPr>
        <p:spPr>
          <a:xfrm>
            <a:off x="8682388" y="7444441"/>
            <a:ext cx="7407300" cy="2558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2500">
              <a:solidFill>
                <a:schemeClr val="lt1"/>
              </a:solidFill>
              <a:latin typeface="Archivo"/>
              <a:ea typeface="Archivo"/>
              <a:cs typeface="Archivo"/>
              <a:sym typeface="Archivo"/>
            </a:endParaRPr>
          </a:p>
          <a:p>
            <a:pPr indent="0" lvl="0" marL="0" rtl="0" algn="l">
              <a:lnSpc>
                <a:spcPct val="115000"/>
              </a:lnSpc>
              <a:spcBef>
                <a:spcPts val="0"/>
              </a:spcBef>
              <a:spcAft>
                <a:spcPts val="0"/>
              </a:spcAft>
              <a:buNone/>
            </a:pPr>
            <a:r>
              <a:rPr b="1" lang="en-US" sz="2500">
                <a:solidFill>
                  <a:schemeClr val="lt1"/>
                </a:solidFill>
                <a:latin typeface="Archivo"/>
                <a:ea typeface="Archivo"/>
                <a:cs typeface="Archivo"/>
                <a:sym typeface="Archivo"/>
              </a:rPr>
              <a:t>Motivation</a:t>
            </a:r>
            <a:endParaRPr b="1" sz="2500">
              <a:solidFill>
                <a:schemeClr val="lt1"/>
              </a:solidFill>
              <a:latin typeface="Archivo"/>
              <a:ea typeface="Archivo"/>
              <a:cs typeface="Archivo"/>
              <a:sym typeface="Archivo"/>
            </a:endParaRPr>
          </a:p>
          <a:p>
            <a:pPr indent="-387350" lvl="0" marL="457200" rtl="0" algn="l">
              <a:lnSpc>
                <a:spcPct val="115000"/>
              </a:lnSpc>
              <a:spcBef>
                <a:spcPts val="0"/>
              </a:spcBef>
              <a:spcAft>
                <a:spcPts val="0"/>
              </a:spcAft>
              <a:buClr>
                <a:schemeClr val="lt1"/>
              </a:buClr>
              <a:buSzPts val="2500"/>
              <a:buFont typeface="Archivo"/>
              <a:buChar char="●"/>
            </a:pPr>
            <a:r>
              <a:rPr lang="en-US" sz="2500">
                <a:solidFill>
                  <a:schemeClr val="lt1"/>
                </a:solidFill>
                <a:latin typeface="Archivo"/>
                <a:ea typeface="Archivo"/>
                <a:cs typeface="Archivo"/>
                <a:sym typeface="Archivo"/>
              </a:rPr>
              <a:t>Embraces technology as a hobby, keeping up with the latest tech gadgets and news</a:t>
            </a:r>
            <a:endParaRPr sz="2500">
              <a:solidFill>
                <a:schemeClr val="lt1"/>
              </a:solidFill>
              <a:latin typeface="Archivo"/>
              <a:ea typeface="Archivo"/>
              <a:cs typeface="Archivo"/>
              <a:sym typeface="Archivo"/>
            </a:endParaRPr>
          </a:p>
          <a:p>
            <a:pPr indent="-387350" lvl="0" marL="457200" rtl="0" algn="l">
              <a:lnSpc>
                <a:spcPct val="115000"/>
              </a:lnSpc>
              <a:spcBef>
                <a:spcPts val="0"/>
              </a:spcBef>
              <a:spcAft>
                <a:spcPts val="0"/>
              </a:spcAft>
              <a:buClr>
                <a:schemeClr val="lt1"/>
              </a:buClr>
              <a:buSzPts val="2500"/>
              <a:buFont typeface="Archivo"/>
              <a:buChar char="●"/>
            </a:pPr>
            <a:r>
              <a:rPr lang="en-US" sz="2500">
                <a:solidFill>
                  <a:schemeClr val="lt1"/>
                </a:solidFill>
                <a:latin typeface="Archivo"/>
                <a:ea typeface="Archivo"/>
                <a:cs typeface="Archivo"/>
                <a:sym typeface="Archivo"/>
              </a:rPr>
              <a:t>Is passionate about AI and tech in the MediTech space</a:t>
            </a:r>
            <a:endParaRPr sz="25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500">
              <a:solidFill>
                <a:schemeClr val="lt1"/>
              </a:solidFill>
              <a:latin typeface="Archivo"/>
              <a:ea typeface="Archivo"/>
              <a:cs typeface="Archivo"/>
              <a:sym typeface="Archivo"/>
            </a:endParaRPr>
          </a:p>
        </p:txBody>
      </p:sp>
      <p:pic>
        <p:nvPicPr>
          <p:cNvPr id="209" name="Google Shape;209;g2dab38486e6_0_66"/>
          <p:cNvPicPr preferRelativeResize="0"/>
          <p:nvPr/>
        </p:nvPicPr>
        <p:blipFill rotWithShape="1">
          <a:blip r:embed="rId3">
            <a:alphaModFix/>
          </a:blip>
          <a:srcRect b="21120" l="129698" r="-63965" t="27542"/>
          <a:stretch/>
        </p:blipFill>
        <p:spPr>
          <a:xfrm>
            <a:off x="4672988" y="874613"/>
            <a:ext cx="2877000" cy="2877000"/>
          </a:xfrm>
          <a:prstGeom prst="ellipse">
            <a:avLst/>
          </a:prstGeom>
          <a:noFill/>
          <a:ln>
            <a:noFill/>
          </a:ln>
        </p:spPr>
      </p:pic>
      <p:pic>
        <p:nvPicPr>
          <p:cNvPr id="210" name="Google Shape;210;g2dab38486e6_0_66"/>
          <p:cNvPicPr preferRelativeResize="0"/>
          <p:nvPr/>
        </p:nvPicPr>
        <p:blipFill>
          <a:blip r:embed="rId4">
            <a:alphaModFix/>
          </a:blip>
          <a:stretch>
            <a:fillRect/>
          </a:stretch>
        </p:blipFill>
        <p:spPr>
          <a:xfrm>
            <a:off x="1542400" y="1510190"/>
            <a:ext cx="2877000" cy="2614800"/>
          </a:xfrm>
          <a:prstGeom prst="flowChartConnector">
            <a:avLst/>
          </a:prstGeom>
          <a:noFill/>
          <a:ln>
            <a:noFill/>
          </a:ln>
        </p:spPr>
      </p:pic>
      <p:sp>
        <p:nvSpPr>
          <p:cNvPr id="211" name="Google Shape;211;g2dab38486e6_0_66"/>
          <p:cNvSpPr txBox="1"/>
          <p:nvPr/>
        </p:nvSpPr>
        <p:spPr>
          <a:xfrm>
            <a:off x="5137400" y="2995025"/>
            <a:ext cx="8384100" cy="756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3000">
                <a:solidFill>
                  <a:srgbClr val="009FAD"/>
                </a:solidFill>
                <a:latin typeface="Archivo"/>
                <a:ea typeface="Archivo"/>
                <a:cs typeface="Archivo"/>
                <a:sym typeface="Archivo"/>
              </a:rPr>
              <a:t>Thomas Chew, 55,</a:t>
            </a:r>
            <a:endParaRPr b="1" sz="3000">
              <a:solidFill>
                <a:srgbClr val="009FAD"/>
              </a:solidFill>
              <a:latin typeface="Archivo"/>
              <a:ea typeface="Archivo"/>
              <a:cs typeface="Archivo"/>
              <a:sym typeface="Archivo"/>
            </a:endParaRPr>
          </a:p>
          <a:p>
            <a:pPr indent="0" lvl="0" marL="0" rtl="0" algn="l">
              <a:spcBef>
                <a:spcPts val="0"/>
              </a:spcBef>
              <a:spcAft>
                <a:spcPts val="0"/>
              </a:spcAft>
              <a:buNone/>
            </a:pPr>
            <a:r>
              <a:rPr b="1" lang="en-US" sz="3000">
                <a:solidFill>
                  <a:srgbClr val="009FAD"/>
                </a:solidFill>
                <a:latin typeface="Archivo"/>
                <a:ea typeface="Archivo"/>
                <a:cs typeface="Archivo"/>
                <a:sym typeface="Archivo"/>
              </a:rPr>
              <a:t>Senior Counsellor @ Samaritans of Singapore</a:t>
            </a:r>
            <a:endParaRPr b="1" sz="3000">
              <a:solidFill>
                <a:srgbClr val="009FAD"/>
              </a:solidFill>
              <a:latin typeface="Archivo"/>
              <a:ea typeface="Archivo"/>
              <a:cs typeface="Archivo"/>
              <a:sym typeface="Archiv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15" name="Shape 215"/>
        <p:cNvGrpSpPr/>
        <p:nvPr/>
      </p:nvGrpSpPr>
      <p:grpSpPr>
        <a:xfrm>
          <a:off x="0" y="0"/>
          <a:ext cx="0" cy="0"/>
          <a:chOff x="0" y="0"/>
          <a:chExt cx="0" cy="0"/>
        </a:xfrm>
      </p:grpSpPr>
      <p:sp>
        <p:nvSpPr>
          <p:cNvPr id="216" name="Google Shape;216;g2dab38486e6_0_584"/>
          <p:cNvSpPr/>
          <p:nvPr/>
        </p:nvSpPr>
        <p:spPr>
          <a:xfrm rot="-6004460">
            <a:off x="-76883" y="4718857"/>
            <a:ext cx="8718649" cy="11434293"/>
          </a:xfrm>
          <a:custGeom>
            <a:rect b="b" l="l" r="r" t="t"/>
            <a:pathLst>
              <a:path extrusionOk="0" h="11429437" w="8714946">
                <a:moveTo>
                  <a:pt x="0" y="0"/>
                </a:moveTo>
                <a:lnTo>
                  <a:pt x="8714946" y="0"/>
                </a:lnTo>
                <a:lnTo>
                  <a:pt x="8714946" y="11429437"/>
                </a:lnTo>
                <a:lnTo>
                  <a:pt x="0" y="11429437"/>
                </a:lnTo>
                <a:lnTo>
                  <a:pt x="0" y="0"/>
                </a:lnTo>
                <a:close/>
              </a:path>
            </a:pathLst>
          </a:custGeom>
          <a:blipFill rotWithShape="1">
            <a:blip r:embed="rId3">
              <a:alphaModFix/>
            </a:blip>
            <a:stretch>
              <a:fillRect b="0" l="0" r="0" t="0"/>
            </a:stretch>
          </a:blipFill>
          <a:ln>
            <a:noFill/>
          </a:ln>
        </p:spPr>
      </p:sp>
      <p:sp>
        <p:nvSpPr>
          <p:cNvPr id="217" name="Google Shape;217;g2dab38486e6_0_584"/>
          <p:cNvSpPr/>
          <p:nvPr/>
        </p:nvSpPr>
        <p:spPr>
          <a:xfrm rot="9788994">
            <a:off x="7554858" y="-3833338"/>
            <a:ext cx="8212745" cy="8233328"/>
          </a:xfrm>
          <a:custGeom>
            <a:rect b="b" l="l" r="r" t="t"/>
            <a:pathLst>
              <a:path extrusionOk="0" h="8229600" w="8209026">
                <a:moveTo>
                  <a:pt x="0" y="0"/>
                </a:moveTo>
                <a:lnTo>
                  <a:pt x="8209026" y="0"/>
                </a:lnTo>
                <a:lnTo>
                  <a:pt x="8209026" y="8229600"/>
                </a:lnTo>
                <a:lnTo>
                  <a:pt x="0" y="8229600"/>
                </a:lnTo>
                <a:lnTo>
                  <a:pt x="0" y="0"/>
                </a:lnTo>
                <a:close/>
              </a:path>
            </a:pathLst>
          </a:custGeom>
          <a:blipFill rotWithShape="1">
            <a:blip r:embed="rId4">
              <a:alphaModFix/>
            </a:blip>
            <a:stretch>
              <a:fillRect b="0" l="0" r="0" t="0"/>
            </a:stretch>
          </a:blipFill>
          <a:ln>
            <a:noFill/>
          </a:ln>
        </p:spPr>
      </p:sp>
      <p:sp>
        <p:nvSpPr>
          <p:cNvPr id="218" name="Google Shape;218;g2dab38486e6_0_584"/>
          <p:cNvSpPr txBox="1"/>
          <p:nvPr/>
        </p:nvSpPr>
        <p:spPr>
          <a:xfrm>
            <a:off x="2892325" y="4681800"/>
            <a:ext cx="8720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5E17EB"/>
                </a:solidFill>
                <a:latin typeface="Archivo"/>
                <a:ea typeface="Archivo"/>
                <a:cs typeface="Archivo"/>
                <a:sym typeface="Archivo"/>
              </a:rPr>
              <a:t>0</a:t>
            </a:r>
            <a:r>
              <a:rPr b="1" lang="en-US" sz="6000">
                <a:solidFill>
                  <a:srgbClr val="5E17EB"/>
                </a:solidFill>
                <a:latin typeface="Archivo"/>
                <a:ea typeface="Archivo"/>
                <a:cs typeface="Archivo"/>
                <a:sym typeface="Archivo"/>
              </a:rPr>
              <a:t>3</a:t>
            </a:r>
            <a:r>
              <a:rPr b="1" i="0" lang="en-US" sz="6000" u="none" cap="none" strike="noStrike">
                <a:solidFill>
                  <a:srgbClr val="5E17EB"/>
                </a:solidFill>
                <a:latin typeface="Archivo"/>
                <a:ea typeface="Archivo"/>
                <a:cs typeface="Archivo"/>
                <a:sym typeface="Archivo"/>
              </a:rPr>
              <a:t> </a:t>
            </a:r>
            <a:r>
              <a:rPr b="1" lang="en-US" sz="6000">
                <a:solidFill>
                  <a:srgbClr val="5E17EB"/>
                </a:solidFill>
                <a:latin typeface="Archivo"/>
                <a:ea typeface="Archivo"/>
                <a:cs typeface="Archivo"/>
                <a:sym typeface="Archivo"/>
              </a:rPr>
              <a:t>  METHODOLOGY</a:t>
            </a:r>
            <a:endParaRPr b="1" sz="6000">
              <a:latin typeface="Archivo"/>
              <a:ea typeface="Archivo"/>
              <a:cs typeface="Archivo"/>
              <a:sym typeface="Archivo"/>
            </a:endParaRPr>
          </a:p>
        </p:txBody>
      </p:sp>
      <p:pic>
        <p:nvPicPr>
          <p:cNvPr id="219" name="Google Shape;219;g2dab38486e6_0_584"/>
          <p:cNvPicPr preferRelativeResize="0"/>
          <p:nvPr/>
        </p:nvPicPr>
        <p:blipFill rotWithShape="1">
          <a:blip r:embed="rId5">
            <a:alphaModFix/>
          </a:blip>
          <a:srcRect b="5051" l="5172" r="5181" t="5060"/>
          <a:stretch/>
        </p:blipFill>
        <p:spPr>
          <a:xfrm>
            <a:off x="1235075" y="4484250"/>
            <a:ext cx="1383300" cy="13185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23" name="Shape 223"/>
        <p:cNvGrpSpPr/>
        <p:nvPr/>
      </p:nvGrpSpPr>
      <p:grpSpPr>
        <a:xfrm>
          <a:off x="0" y="0"/>
          <a:ext cx="0" cy="0"/>
          <a:chOff x="0" y="0"/>
          <a:chExt cx="0" cy="0"/>
        </a:xfrm>
      </p:grpSpPr>
      <p:pic>
        <p:nvPicPr>
          <p:cNvPr id="224" name="Google Shape;224;g2dab38486e6_0_175"/>
          <p:cNvPicPr preferRelativeResize="0"/>
          <p:nvPr/>
        </p:nvPicPr>
        <p:blipFill>
          <a:blip r:embed="rId3">
            <a:alphaModFix/>
          </a:blip>
          <a:stretch>
            <a:fillRect/>
          </a:stretch>
        </p:blipFill>
        <p:spPr>
          <a:xfrm>
            <a:off x="0" y="0"/>
            <a:ext cx="18288000" cy="10287003"/>
          </a:xfrm>
          <a:prstGeom prst="rect">
            <a:avLst/>
          </a:prstGeom>
          <a:noFill/>
          <a:ln>
            <a:noFill/>
          </a:ln>
        </p:spPr>
      </p:pic>
      <p:sp>
        <p:nvSpPr>
          <p:cNvPr id="225" name="Google Shape;225;g2dab38486e6_0_175"/>
          <p:cNvSpPr txBox="1"/>
          <p:nvPr>
            <p:ph idx="12" type="sldNum"/>
          </p:nvPr>
        </p:nvSpPr>
        <p:spPr>
          <a:xfrm>
            <a:off x="15777175" y="95780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29" name="Shape 229"/>
        <p:cNvGrpSpPr/>
        <p:nvPr/>
      </p:nvGrpSpPr>
      <p:grpSpPr>
        <a:xfrm>
          <a:off x="0" y="0"/>
          <a:ext cx="0" cy="0"/>
          <a:chOff x="0" y="0"/>
          <a:chExt cx="0" cy="0"/>
        </a:xfrm>
      </p:grpSpPr>
      <p:sp>
        <p:nvSpPr>
          <p:cNvPr id="230" name="Google Shape;230;g2dab38486e6_0_190"/>
          <p:cNvSpPr txBox="1"/>
          <p:nvPr>
            <p:ph idx="12" type="sldNum"/>
          </p:nvPr>
        </p:nvSpPr>
        <p:spPr>
          <a:xfrm>
            <a:off x="15777175" y="95780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g2dab38486e6_0_190"/>
          <p:cNvSpPr txBox="1"/>
          <p:nvPr/>
        </p:nvSpPr>
        <p:spPr>
          <a:xfrm>
            <a:off x="1028700" y="914400"/>
            <a:ext cx="69834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ABOUT THE DATA (SEEN)</a:t>
            </a:r>
            <a:endParaRPr sz="1600">
              <a:latin typeface="Archivo SemiBold"/>
              <a:ea typeface="Archivo SemiBold"/>
              <a:cs typeface="Archivo SemiBold"/>
              <a:sym typeface="Archivo SemiBold"/>
            </a:endParaRPr>
          </a:p>
        </p:txBody>
      </p:sp>
      <p:cxnSp>
        <p:nvCxnSpPr>
          <p:cNvPr id="232" name="Google Shape;232;g2dab38486e6_0_190"/>
          <p:cNvCxnSpPr/>
          <p:nvPr/>
        </p:nvCxnSpPr>
        <p:spPr>
          <a:xfrm>
            <a:off x="6004900" y="2368025"/>
            <a:ext cx="62100" cy="6874500"/>
          </a:xfrm>
          <a:prstGeom prst="straightConnector1">
            <a:avLst/>
          </a:prstGeom>
          <a:noFill/>
          <a:ln cap="flat" cmpd="sng" w="19050">
            <a:solidFill>
              <a:srgbClr val="888888"/>
            </a:solidFill>
            <a:prstDash val="dot"/>
            <a:round/>
            <a:headEnd len="med" w="med" type="none"/>
            <a:tailEnd len="med" w="med" type="none"/>
          </a:ln>
        </p:spPr>
      </p:cxnSp>
      <p:cxnSp>
        <p:nvCxnSpPr>
          <p:cNvPr id="233" name="Google Shape;233;g2dab38486e6_0_190"/>
          <p:cNvCxnSpPr/>
          <p:nvPr/>
        </p:nvCxnSpPr>
        <p:spPr>
          <a:xfrm>
            <a:off x="11789475" y="2368025"/>
            <a:ext cx="62100" cy="6874500"/>
          </a:xfrm>
          <a:prstGeom prst="straightConnector1">
            <a:avLst/>
          </a:prstGeom>
          <a:noFill/>
          <a:ln cap="flat" cmpd="sng" w="19050">
            <a:solidFill>
              <a:srgbClr val="888888"/>
            </a:solidFill>
            <a:prstDash val="dot"/>
            <a:round/>
            <a:headEnd len="med" w="med" type="none"/>
            <a:tailEnd len="med" w="med" type="none"/>
          </a:ln>
        </p:spPr>
      </p:cxnSp>
      <p:pic>
        <p:nvPicPr>
          <p:cNvPr id="234" name="Google Shape;234;g2dab38486e6_0_190"/>
          <p:cNvPicPr preferRelativeResize="0"/>
          <p:nvPr/>
        </p:nvPicPr>
        <p:blipFill>
          <a:blip r:embed="rId3">
            <a:alphaModFix/>
          </a:blip>
          <a:stretch>
            <a:fillRect/>
          </a:stretch>
        </p:blipFill>
        <p:spPr>
          <a:xfrm>
            <a:off x="7773975" y="2415787"/>
            <a:ext cx="1829975" cy="2371649"/>
          </a:xfrm>
          <a:prstGeom prst="rect">
            <a:avLst/>
          </a:prstGeom>
          <a:noFill/>
          <a:ln>
            <a:noFill/>
          </a:ln>
        </p:spPr>
      </p:pic>
      <p:pic>
        <p:nvPicPr>
          <p:cNvPr id="235" name="Google Shape;235;g2dab38486e6_0_190"/>
          <p:cNvPicPr preferRelativeResize="0"/>
          <p:nvPr/>
        </p:nvPicPr>
        <p:blipFill>
          <a:blip r:embed="rId4">
            <a:alphaModFix/>
          </a:blip>
          <a:stretch>
            <a:fillRect/>
          </a:stretch>
        </p:blipFill>
        <p:spPr>
          <a:xfrm>
            <a:off x="15191622" y="3166325"/>
            <a:ext cx="2864402" cy="1382227"/>
          </a:xfrm>
          <a:prstGeom prst="rect">
            <a:avLst/>
          </a:prstGeom>
          <a:noFill/>
          <a:ln>
            <a:noFill/>
          </a:ln>
        </p:spPr>
      </p:pic>
      <p:pic>
        <p:nvPicPr>
          <p:cNvPr id="236" name="Google Shape;236;g2dab38486e6_0_190"/>
          <p:cNvPicPr preferRelativeResize="0"/>
          <p:nvPr/>
        </p:nvPicPr>
        <p:blipFill rotWithShape="1">
          <a:blip r:embed="rId5">
            <a:alphaModFix/>
          </a:blip>
          <a:srcRect b="15631" l="0" r="0" t="30431"/>
          <a:stretch/>
        </p:blipFill>
        <p:spPr>
          <a:xfrm>
            <a:off x="11975825" y="2904550"/>
            <a:ext cx="3382019" cy="1382227"/>
          </a:xfrm>
          <a:prstGeom prst="rect">
            <a:avLst/>
          </a:prstGeom>
          <a:noFill/>
          <a:ln>
            <a:noFill/>
          </a:ln>
        </p:spPr>
      </p:pic>
      <p:sp>
        <p:nvSpPr>
          <p:cNvPr id="237" name="Google Shape;237;g2dab38486e6_0_190"/>
          <p:cNvSpPr txBox="1"/>
          <p:nvPr/>
        </p:nvSpPr>
        <p:spPr>
          <a:xfrm>
            <a:off x="12307125" y="5010975"/>
            <a:ext cx="5748900" cy="3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u="sng">
                <a:solidFill>
                  <a:schemeClr val="hlink"/>
                </a:solidFill>
                <a:latin typeface="Archivo"/>
                <a:ea typeface="Archivo"/>
                <a:cs typeface="Archivo"/>
                <a:sym typeface="Archivo"/>
                <a:hlinkClick r:id="rId6"/>
              </a:rPr>
              <a:t>Emotion Speech Dataset (ESD)</a:t>
            </a:r>
            <a:endParaRPr b="1" sz="2500" u="sng">
              <a:solidFill>
                <a:schemeClr val="dk1"/>
              </a:solidFill>
              <a:latin typeface="Archivo"/>
              <a:ea typeface="Archivo"/>
              <a:cs typeface="Archivo"/>
              <a:sym typeface="Archivo"/>
            </a:endParaRPr>
          </a:p>
          <a:p>
            <a:pPr indent="0" lvl="0" marL="0" rtl="0" algn="l">
              <a:spcBef>
                <a:spcPts val="0"/>
              </a:spcBef>
              <a:spcAft>
                <a:spcPts val="0"/>
              </a:spcAft>
              <a:buNone/>
            </a:pPr>
            <a:r>
              <a:t/>
            </a:r>
            <a:endParaRPr sz="2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en-US" sz="2500">
                <a:solidFill>
                  <a:schemeClr val="dk1"/>
                </a:solidFill>
                <a:latin typeface="Archivo"/>
                <a:ea typeface="Archivo"/>
                <a:cs typeface="Archivo"/>
                <a:sym typeface="Archivo"/>
              </a:rPr>
              <a:t>Data includes 350 parallel utterances:</a:t>
            </a:r>
            <a:endParaRPr sz="2500">
              <a:solidFill>
                <a:schemeClr val="dk1"/>
              </a:solidFill>
              <a:latin typeface="Archivo"/>
              <a:ea typeface="Archivo"/>
              <a:cs typeface="Archivo"/>
              <a:sym typeface="Archivo"/>
            </a:endParaRPr>
          </a:p>
          <a:p>
            <a:pPr indent="-387350" lvl="0" marL="457200" marR="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10 native Mandarin speakers, 10 English speakers</a:t>
            </a:r>
            <a:endParaRPr sz="2500">
              <a:solidFill>
                <a:schemeClr val="dk1"/>
              </a:solidFill>
              <a:latin typeface="Archivo"/>
              <a:ea typeface="Archivo"/>
              <a:cs typeface="Archivo"/>
              <a:sym typeface="Archivo"/>
            </a:endParaRPr>
          </a:p>
          <a:p>
            <a:pPr indent="-387350" lvl="0" marL="457200" marR="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5 emotions</a:t>
            </a:r>
            <a:endParaRPr sz="2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en-US" sz="2500">
                <a:solidFill>
                  <a:schemeClr val="dk1"/>
                </a:solidFill>
                <a:latin typeface="Archivo"/>
                <a:ea typeface="Archivo"/>
                <a:cs typeface="Archivo"/>
                <a:sym typeface="Archivo"/>
              </a:rPr>
              <a:t>(neutral, happy, angry, sad, and surprised)</a:t>
            </a:r>
            <a:endParaRPr sz="2500">
              <a:solidFill>
                <a:schemeClr val="dk1"/>
              </a:solidFill>
              <a:latin typeface="Archivo"/>
              <a:ea typeface="Archivo"/>
              <a:cs typeface="Archivo"/>
              <a:sym typeface="Archivo"/>
            </a:endParaRPr>
          </a:p>
          <a:p>
            <a:pPr indent="-387350" lvl="0" marL="45720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Data is split into</a:t>
            </a:r>
            <a:r>
              <a:rPr b="1" lang="en-US" sz="2500">
                <a:solidFill>
                  <a:schemeClr val="dk1"/>
                </a:solidFill>
                <a:latin typeface="Archivo"/>
                <a:ea typeface="Archivo"/>
                <a:cs typeface="Archivo"/>
                <a:sym typeface="Archivo"/>
              </a:rPr>
              <a:t> training, test</a:t>
            </a:r>
            <a:r>
              <a:rPr lang="en-US" sz="2500">
                <a:solidFill>
                  <a:schemeClr val="dk1"/>
                </a:solidFill>
                <a:latin typeface="Archivo"/>
                <a:ea typeface="Archivo"/>
                <a:cs typeface="Archivo"/>
                <a:sym typeface="Archivo"/>
              </a:rPr>
              <a:t>, and </a:t>
            </a:r>
            <a:r>
              <a:rPr lang="en-US" sz="2500">
                <a:solidFill>
                  <a:schemeClr val="dk1"/>
                </a:solidFill>
                <a:latin typeface="Archivo"/>
                <a:ea typeface="Archivo"/>
                <a:cs typeface="Archivo"/>
                <a:sym typeface="Archivo"/>
              </a:rPr>
              <a:t>evaluation</a:t>
            </a:r>
            <a:endParaRPr sz="2500">
              <a:solidFill>
                <a:schemeClr val="dk1"/>
              </a:solidFill>
              <a:latin typeface="Archivo"/>
              <a:ea typeface="Archivo"/>
              <a:cs typeface="Archivo"/>
              <a:sym typeface="Archivo"/>
            </a:endParaRPr>
          </a:p>
          <a:p>
            <a:pPr indent="0" lvl="0" marL="0" rtl="0" algn="l">
              <a:spcBef>
                <a:spcPts val="0"/>
              </a:spcBef>
              <a:spcAft>
                <a:spcPts val="0"/>
              </a:spcAft>
              <a:buNone/>
            </a:pPr>
            <a:r>
              <a:t/>
            </a:r>
            <a:endParaRPr sz="2500">
              <a:solidFill>
                <a:schemeClr val="dk1"/>
              </a:solidFill>
              <a:latin typeface="Archivo"/>
              <a:ea typeface="Archivo"/>
              <a:cs typeface="Archivo"/>
              <a:sym typeface="Archivo"/>
            </a:endParaRPr>
          </a:p>
        </p:txBody>
      </p:sp>
      <p:sp>
        <p:nvSpPr>
          <p:cNvPr id="238" name="Google Shape;238;g2dab38486e6_0_190"/>
          <p:cNvSpPr txBox="1"/>
          <p:nvPr/>
        </p:nvSpPr>
        <p:spPr>
          <a:xfrm>
            <a:off x="6318837" y="5346850"/>
            <a:ext cx="5218800" cy="3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u="sng">
                <a:solidFill>
                  <a:schemeClr val="hlink"/>
                </a:solidFill>
                <a:latin typeface="Archivo"/>
                <a:ea typeface="Archivo"/>
                <a:cs typeface="Archivo"/>
                <a:sym typeface="Archivo"/>
                <a:hlinkClick r:id="rId7"/>
              </a:rPr>
              <a:t>Toronto Emotion Speech Set (TESS)</a:t>
            </a:r>
            <a:endParaRPr b="1" sz="2500" u="sng">
              <a:solidFill>
                <a:schemeClr val="dk1"/>
              </a:solidFill>
              <a:latin typeface="Archivo"/>
              <a:ea typeface="Archivo"/>
              <a:cs typeface="Archivo"/>
              <a:sym typeface="Archivo"/>
            </a:endParaRPr>
          </a:p>
          <a:p>
            <a:pPr indent="0" lvl="0" marL="0" rtl="0" algn="l">
              <a:spcBef>
                <a:spcPts val="0"/>
              </a:spcBef>
              <a:spcAft>
                <a:spcPts val="0"/>
              </a:spcAft>
              <a:buNone/>
            </a:pPr>
            <a:r>
              <a:t/>
            </a:r>
            <a:endParaRPr sz="2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en-US" sz="2500">
                <a:solidFill>
                  <a:schemeClr val="dk1"/>
                </a:solidFill>
                <a:latin typeface="Archivo"/>
                <a:ea typeface="Archivo"/>
                <a:cs typeface="Archivo"/>
                <a:sym typeface="Archivo"/>
              </a:rPr>
              <a:t>Data includes 200 target words:</a:t>
            </a:r>
            <a:endParaRPr sz="2500">
              <a:solidFill>
                <a:schemeClr val="dk1"/>
              </a:solidFill>
              <a:latin typeface="Archivo"/>
              <a:ea typeface="Archivo"/>
              <a:cs typeface="Archivo"/>
              <a:sym typeface="Archivo"/>
            </a:endParaRPr>
          </a:p>
          <a:p>
            <a:pPr indent="-387350" lvl="0" marL="457200" marR="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2800 audio files</a:t>
            </a:r>
            <a:endParaRPr sz="2500">
              <a:solidFill>
                <a:schemeClr val="dk1"/>
              </a:solidFill>
              <a:latin typeface="Archivo"/>
              <a:ea typeface="Archivo"/>
              <a:cs typeface="Archivo"/>
              <a:sym typeface="Archivo"/>
            </a:endParaRPr>
          </a:p>
          <a:p>
            <a:pPr indent="-387350" lvl="0" marL="457200" marR="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7 emotions</a:t>
            </a:r>
            <a:endParaRPr sz="2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en-US" sz="2500">
                <a:solidFill>
                  <a:schemeClr val="dk1"/>
                </a:solidFill>
                <a:latin typeface="Archivo"/>
                <a:ea typeface="Archivo"/>
                <a:cs typeface="Archivo"/>
                <a:sym typeface="Archivo"/>
              </a:rPr>
              <a:t>(neutral, happy, angry, sad, disgust, fear, and pleasant surprise)</a:t>
            </a:r>
            <a:endParaRPr sz="25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t/>
            </a:r>
            <a:endParaRPr sz="2500">
              <a:solidFill>
                <a:schemeClr val="dk1"/>
              </a:solidFill>
              <a:latin typeface="Archivo"/>
              <a:ea typeface="Archivo"/>
              <a:cs typeface="Archivo"/>
              <a:sym typeface="Archivo"/>
            </a:endParaRPr>
          </a:p>
          <a:p>
            <a:pPr indent="0" lvl="0" marL="0" rtl="0" algn="l">
              <a:spcBef>
                <a:spcPts val="0"/>
              </a:spcBef>
              <a:spcAft>
                <a:spcPts val="0"/>
              </a:spcAft>
              <a:buNone/>
            </a:pPr>
            <a:r>
              <a:t/>
            </a:r>
            <a:endParaRPr sz="2500">
              <a:solidFill>
                <a:schemeClr val="dk1"/>
              </a:solidFill>
              <a:latin typeface="Archivo"/>
              <a:ea typeface="Archivo"/>
              <a:cs typeface="Archivo"/>
              <a:sym typeface="Archivo"/>
            </a:endParaRPr>
          </a:p>
        </p:txBody>
      </p:sp>
      <p:sp>
        <p:nvSpPr>
          <p:cNvPr id="239" name="Google Shape;239;g2dab38486e6_0_190"/>
          <p:cNvSpPr txBox="1"/>
          <p:nvPr/>
        </p:nvSpPr>
        <p:spPr>
          <a:xfrm>
            <a:off x="434899" y="5346850"/>
            <a:ext cx="5218800" cy="3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u="sng">
                <a:solidFill>
                  <a:schemeClr val="hlink"/>
                </a:solidFill>
                <a:latin typeface="Archivo"/>
                <a:ea typeface="Archivo"/>
                <a:cs typeface="Archivo"/>
                <a:sym typeface="Archivo"/>
                <a:hlinkClick r:id="rId8"/>
              </a:rPr>
              <a:t>Crowd-sourced Emotional Multimodal Actors Dataset (CREMA-D)</a:t>
            </a:r>
            <a:endParaRPr b="1" sz="2500">
              <a:solidFill>
                <a:schemeClr val="dk1"/>
              </a:solidFill>
              <a:latin typeface="Archivo"/>
              <a:ea typeface="Archivo"/>
              <a:cs typeface="Archivo"/>
              <a:sym typeface="Archivo"/>
            </a:endParaRPr>
          </a:p>
          <a:p>
            <a:pPr indent="0" lvl="0" marL="0" rtl="0" algn="l">
              <a:spcBef>
                <a:spcPts val="0"/>
              </a:spcBef>
              <a:spcAft>
                <a:spcPts val="0"/>
              </a:spcAft>
              <a:buNone/>
            </a:pPr>
            <a:r>
              <a:t/>
            </a:r>
            <a:endParaRPr sz="2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en-US" sz="2500">
                <a:solidFill>
                  <a:schemeClr val="dk1"/>
                </a:solidFill>
                <a:latin typeface="Archivo"/>
                <a:ea typeface="Archivo"/>
                <a:cs typeface="Archivo"/>
                <a:sym typeface="Archivo"/>
              </a:rPr>
              <a:t>Data includes:</a:t>
            </a:r>
            <a:endParaRPr sz="2500">
              <a:solidFill>
                <a:schemeClr val="dk1"/>
              </a:solidFill>
              <a:latin typeface="Archivo"/>
              <a:ea typeface="Archivo"/>
              <a:cs typeface="Archivo"/>
              <a:sym typeface="Archivo"/>
            </a:endParaRPr>
          </a:p>
          <a:p>
            <a:pPr indent="-387350" lvl="0" marL="457200" marR="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7,442 audio files</a:t>
            </a:r>
            <a:endParaRPr sz="2500">
              <a:solidFill>
                <a:schemeClr val="dk1"/>
              </a:solidFill>
              <a:latin typeface="Archivo"/>
              <a:ea typeface="Archivo"/>
              <a:cs typeface="Archivo"/>
              <a:sym typeface="Archivo"/>
            </a:endParaRPr>
          </a:p>
          <a:p>
            <a:pPr indent="-387350" lvl="0" marL="457200" marR="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91 actors</a:t>
            </a:r>
            <a:endParaRPr sz="2500">
              <a:solidFill>
                <a:schemeClr val="dk1"/>
              </a:solidFill>
              <a:latin typeface="Archivo"/>
              <a:ea typeface="Archivo"/>
              <a:cs typeface="Archivo"/>
              <a:sym typeface="Archivo"/>
            </a:endParaRPr>
          </a:p>
          <a:p>
            <a:pPr indent="-387350" lvl="0" marL="457200" marR="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6 emotions</a:t>
            </a:r>
            <a:endParaRPr sz="2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en-US" sz="2500">
                <a:solidFill>
                  <a:schemeClr val="dk1"/>
                </a:solidFill>
                <a:latin typeface="Archivo"/>
                <a:ea typeface="Archivo"/>
                <a:cs typeface="Archivo"/>
                <a:sym typeface="Archivo"/>
              </a:rPr>
              <a:t>(neutral, happy, angry, sad, disgust, and fear)</a:t>
            </a:r>
            <a:endParaRPr sz="25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t/>
            </a:r>
            <a:endParaRPr sz="2500">
              <a:solidFill>
                <a:schemeClr val="dk1"/>
              </a:solidFill>
              <a:latin typeface="Archivo"/>
              <a:ea typeface="Archivo"/>
              <a:cs typeface="Archivo"/>
              <a:sym typeface="Archivo"/>
            </a:endParaRPr>
          </a:p>
          <a:p>
            <a:pPr indent="0" lvl="0" marL="0" rtl="0" algn="l">
              <a:spcBef>
                <a:spcPts val="0"/>
              </a:spcBef>
              <a:spcAft>
                <a:spcPts val="0"/>
              </a:spcAft>
              <a:buNone/>
            </a:pPr>
            <a:r>
              <a:t/>
            </a:r>
            <a:endParaRPr sz="2500">
              <a:solidFill>
                <a:schemeClr val="dk1"/>
              </a:solidFill>
              <a:latin typeface="Archivo"/>
              <a:ea typeface="Archivo"/>
              <a:cs typeface="Archivo"/>
              <a:sym typeface="Archivo"/>
            </a:endParaRPr>
          </a:p>
        </p:txBody>
      </p:sp>
      <p:sp>
        <p:nvSpPr>
          <p:cNvPr id="240" name="Google Shape;240;g2dab38486e6_0_190"/>
          <p:cNvSpPr/>
          <p:nvPr/>
        </p:nvSpPr>
        <p:spPr>
          <a:xfrm>
            <a:off x="1730225" y="2379838"/>
            <a:ext cx="2567700" cy="2443500"/>
          </a:xfrm>
          <a:prstGeom prst="ellipse">
            <a:avLst/>
          </a:prstGeom>
          <a:solidFill>
            <a:srgbClr val="E6ED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latin typeface="Archivo"/>
                <a:ea typeface="Archivo"/>
                <a:cs typeface="Archivo"/>
                <a:sym typeface="Archivo"/>
              </a:rPr>
              <a:t>CREMA-D</a:t>
            </a:r>
            <a:endParaRPr b="1" sz="2500">
              <a:latin typeface="Archivo"/>
              <a:ea typeface="Archivo"/>
              <a:cs typeface="Archivo"/>
              <a:sym typeface="Ar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44" name="Shape 244"/>
        <p:cNvGrpSpPr/>
        <p:nvPr/>
      </p:nvGrpSpPr>
      <p:grpSpPr>
        <a:xfrm>
          <a:off x="0" y="0"/>
          <a:ext cx="0" cy="0"/>
          <a:chOff x="0" y="0"/>
          <a:chExt cx="0" cy="0"/>
        </a:xfrm>
      </p:grpSpPr>
      <p:sp>
        <p:nvSpPr>
          <p:cNvPr id="245" name="Google Shape;245;g2dab38486e6_0_353"/>
          <p:cNvSpPr txBox="1"/>
          <p:nvPr>
            <p:ph idx="12" type="sldNum"/>
          </p:nvPr>
        </p:nvSpPr>
        <p:spPr>
          <a:xfrm>
            <a:off x="15777175" y="95780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g2dab38486e6_0_353"/>
          <p:cNvSpPr txBox="1"/>
          <p:nvPr/>
        </p:nvSpPr>
        <p:spPr>
          <a:xfrm>
            <a:off x="1028700" y="914400"/>
            <a:ext cx="69834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ABOUT THE DATA (UNSEEN)</a:t>
            </a:r>
            <a:endParaRPr sz="1600">
              <a:latin typeface="Archivo SemiBold"/>
              <a:ea typeface="Archivo SemiBold"/>
              <a:cs typeface="Archivo SemiBold"/>
              <a:sym typeface="Archivo SemiBold"/>
            </a:endParaRPr>
          </a:p>
        </p:txBody>
      </p:sp>
      <p:pic>
        <p:nvPicPr>
          <p:cNvPr id="247" name="Google Shape;247;g2dab38486e6_0_353"/>
          <p:cNvPicPr preferRelativeResize="0"/>
          <p:nvPr/>
        </p:nvPicPr>
        <p:blipFill>
          <a:blip r:embed="rId3">
            <a:alphaModFix/>
          </a:blip>
          <a:stretch>
            <a:fillRect/>
          </a:stretch>
        </p:blipFill>
        <p:spPr>
          <a:xfrm>
            <a:off x="11156852" y="2994175"/>
            <a:ext cx="2388549" cy="1681625"/>
          </a:xfrm>
          <a:prstGeom prst="rect">
            <a:avLst/>
          </a:prstGeom>
          <a:noFill/>
          <a:ln>
            <a:noFill/>
          </a:ln>
        </p:spPr>
      </p:pic>
      <p:cxnSp>
        <p:nvCxnSpPr>
          <p:cNvPr id="248" name="Google Shape;248;g2dab38486e6_0_353"/>
          <p:cNvCxnSpPr/>
          <p:nvPr/>
        </p:nvCxnSpPr>
        <p:spPr>
          <a:xfrm>
            <a:off x="9072775" y="2194900"/>
            <a:ext cx="62100" cy="6874500"/>
          </a:xfrm>
          <a:prstGeom prst="straightConnector1">
            <a:avLst/>
          </a:prstGeom>
          <a:noFill/>
          <a:ln cap="flat" cmpd="sng" w="19050">
            <a:solidFill>
              <a:srgbClr val="888888"/>
            </a:solidFill>
            <a:prstDash val="dot"/>
            <a:round/>
            <a:headEnd len="med" w="med" type="none"/>
            <a:tailEnd len="med" w="med" type="none"/>
          </a:ln>
        </p:spPr>
      </p:cxnSp>
      <p:sp>
        <p:nvSpPr>
          <p:cNvPr id="249" name="Google Shape;249;g2dab38486e6_0_353"/>
          <p:cNvSpPr txBox="1"/>
          <p:nvPr/>
        </p:nvSpPr>
        <p:spPr>
          <a:xfrm>
            <a:off x="10294450" y="5300875"/>
            <a:ext cx="6397200" cy="35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500">
                <a:solidFill>
                  <a:schemeClr val="dk1"/>
                </a:solidFill>
                <a:latin typeface="Archivo"/>
                <a:ea typeface="Archivo"/>
                <a:cs typeface="Archivo"/>
                <a:sym typeface="Archivo"/>
              </a:rPr>
              <a:t>YouTube Data</a:t>
            </a:r>
            <a:endParaRPr b="1" sz="25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rPr lang="en-US" sz="2500">
                <a:solidFill>
                  <a:schemeClr val="dk1"/>
                </a:solidFill>
                <a:latin typeface="Archivo"/>
                <a:ea typeface="Archivo"/>
                <a:cs typeface="Archivo"/>
                <a:sym typeface="Archivo"/>
              </a:rPr>
              <a:t>(scraped and unlabeled from 8 different sources - Podcasts, Docuseries, Documentaries etc.)</a:t>
            </a:r>
            <a:endParaRPr sz="25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t/>
            </a:r>
            <a:endParaRPr sz="2500">
              <a:solidFill>
                <a:schemeClr val="dk1"/>
              </a:solidFill>
              <a:latin typeface="Archivo"/>
              <a:ea typeface="Archivo"/>
              <a:cs typeface="Archivo"/>
              <a:sym typeface="Archivo"/>
            </a:endParaRPr>
          </a:p>
          <a:p>
            <a:pPr indent="-387350" lvl="0" marL="45720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Links found in Notebook</a:t>
            </a:r>
            <a:endParaRPr sz="2500">
              <a:solidFill>
                <a:schemeClr val="dk1"/>
              </a:solidFill>
              <a:latin typeface="Archivo"/>
              <a:ea typeface="Archivo"/>
              <a:cs typeface="Archivo"/>
              <a:sym typeface="Archivo"/>
            </a:endParaRPr>
          </a:p>
          <a:p>
            <a:pPr indent="0" lvl="0" marL="0" rtl="0" algn="l">
              <a:lnSpc>
                <a:spcPct val="115000"/>
              </a:lnSpc>
              <a:spcBef>
                <a:spcPts val="0"/>
              </a:spcBef>
              <a:spcAft>
                <a:spcPts val="0"/>
              </a:spcAft>
              <a:buNone/>
            </a:pPr>
            <a:r>
              <a:t/>
            </a:r>
            <a:endParaRPr sz="2500">
              <a:solidFill>
                <a:schemeClr val="dk1"/>
              </a:solidFill>
              <a:latin typeface="Archivo"/>
              <a:ea typeface="Archivo"/>
              <a:cs typeface="Archivo"/>
              <a:sym typeface="Archivo"/>
            </a:endParaRPr>
          </a:p>
        </p:txBody>
      </p:sp>
      <p:pic>
        <p:nvPicPr>
          <p:cNvPr id="250" name="Google Shape;250;g2dab38486e6_0_353"/>
          <p:cNvPicPr preferRelativeResize="0"/>
          <p:nvPr/>
        </p:nvPicPr>
        <p:blipFill>
          <a:blip r:embed="rId4">
            <a:alphaModFix/>
          </a:blip>
          <a:stretch>
            <a:fillRect/>
          </a:stretch>
        </p:blipFill>
        <p:spPr>
          <a:xfrm>
            <a:off x="5062325" y="3339399"/>
            <a:ext cx="3319475" cy="1430700"/>
          </a:xfrm>
          <a:prstGeom prst="rect">
            <a:avLst/>
          </a:prstGeom>
          <a:noFill/>
          <a:ln>
            <a:noFill/>
          </a:ln>
        </p:spPr>
      </p:pic>
      <p:sp>
        <p:nvSpPr>
          <p:cNvPr id="251" name="Google Shape;251;g2dab38486e6_0_353"/>
          <p:cNvSpPr txBox="1"/>
          <p:nvPr/>
        </p:nvSpPr>
        <p:spPr>
          <a:xfrm>
            <a:off x="2164250" y="5300875"/>
            <a:ext cx="5748900" cy="3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u="sng">
                <a:solidFill>
                  <a:schemeClr val="hlink"/>
                </a:solidFill>
                <a:latin typeface="Archivo"/>
                <a:ea typeface="Archivo"/>
                <a:cs typeface="Archivo"/>
                <a:sym typeface="Archivo"/>
                <a:hlinkClick r:id="rId5"/>
              </a:rPr>
              <a:t>Emotion Speech Dataset (ESD)</a:t>
            </a:r>
            <a:endParaRPr b="1" sz="2500">
              <a:solidFill>
                <a:schemeClr val="dk1"/>
              </a:solidFill>
              <a:latin typeface="Archivo"/>
              <a:ea typeface="Archivo"/>
              <a:cs typeface="Archivo"/>
              <a:sym typeface="Archivo"/>
            </a:endParaRPr>
          </a:p>
          <a:p>
            <a:pPr indent="0" lvl="0" marL="0" rtl="0" algn="l">
              <a:spcBef>
                <a:spcPts val="0"/>
              </a:spcBef>
              <a:spcAft>
                <a:spcPts val="0"/>
              </a:spcAft>
              <a:buNone/>
            </a:pPr>
            <a:r>
              <a:t/>
            </a:r>
            <a:endParaRPr sz="2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en-US" sz="2500">
                <a:solidFill>
                  <a:schemeClr val="dk1"/>
                </a:solidFill>
                <a:latin typeface="Archivo"/>
                <a:ea typeface="Archivo"/>
                <a:cs typeface="Archivo"/>
                <a:sym typeface="Archivo"/>
              </a:rPr>
              <a:t>Data inc</a:t>
            </a:r>
            <a:r>
              <a:rPr lang="en-US" sz="2500">
                <a:solidFill>
                  <a:schemeClr val="dk1"/>
                </a:solidFill>
                <a:latin typeface="Archivo"/>
                <a:ea typeface="Archivo"/>
                <a:cs typeface="Archivo"/>
                <a:sym typeface="Archivo"/>
              </a:rPr>
              <a:t>ludes 350 parallel utterances:</a:t>
            </a:r>
            <a:endParaRPr sz="2500">
              <a:solidFill>
                <a:schemeClr val="dk1"/>
              </a:solidFill>
              <a:latin typeface="Archivo"/>
              <a:ea typeface="Archivo"/>
              <a:cs typeface="Archivo"/>
              <a:sym typeface="Archivo"/>
            </a:endParaRPr>
          </a:p>
          <a:p>
            <a:pPr indent="-387350" lvl="0" marL="457200" marR="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10 native Mandarin speakers, 10 English speakers</a:t>
            </a:r>
            <a:endParaRPr sz="2500">
              <a:solidFill>
                <a:schemeClr val="dk1"/>
              </a:solidFill>
              <a:latin typeface="Archivo"/>
              <a:ea typeface="Archivo"/>
              <a:cs typeface="Archivo"/>
              <a:sym typeface="Archivo"/>
            </a:endParaRPr>
          </a:p>
          <a:p>
            <a:pPr indent="-387350" lvl="0" marL="457200" marR="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5 emotions</a:t>
            </a:r>
            <a:endParaRPr sz="2500">
              <a:solidFill>
                <a:schemeClr val="dk1"/>
              </a:solidFill>
              <a:latin typeface="Archivo"/>
              <a:ea typeface="Archivo"/>
              <a:cs typeface="Archivo"/>
              <a:sym typeface="Archivo"/>
            </a:endParaRPr>
          </a:p>
          <a:p>
            <a:pPr indent="0" lvl="0" marL="0" marR="0" rtl="0" algn="l">
              <a:lnSpc>
                <a:spcPct val="115000"/>
              </a:lnSpc>
              <a:spcBef>
                <a:spcPts val="0"/>
              </a:spcBef>
              <a:spcAft>
                <a:spcPts val="0"/>
              </a:spcAft>
              <a:buNone/>
            </a:pPr>
            <a:r>
              <a:rPr lang="en-US" sz="2500">
                <a:solidFill>
                  <a:schemeClr val="dk1"/>
                </a:solidFill>
                <a:latin typeface="Archivo"/>
                <a:ea typeface="Archivo"/>
                <a:cs typeface="Archivo"/>
                <a:sym typeface="Archivo"/>
              </a:rPr>
              <a:t>(neutral, happy, angry, sad, and surprised)</a:t>
            </a:r>
            <a:endParaRPr sz="2500">
              <a:solidFill>
                <a:schemeClr val="dk1"/>
              </a:solidFill>
              <a:latin typeface="Archivo"/>
              <a:ea typeface="Archivo"/>
              <a:cs typeface="Archivo"/>
              <a:sym typeface="Archivo"/>
            </a:endParaRPr>
          </a:p>
          <a:p>
            <a:pPr indent="-387350" lvl="0" marL="45720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Data is split into training, test, and </a:t>
            </a:r>
            <a:r>
              <a:rPr b="1" lang="en-US" sz="2500">
                <a:solidFill>
                  <a:schemeClr val="dk1"/>
                </a:solidFill>
                <a:latin typeface="Archivo"/>
                <a:ea typeface="Archivo"/>
                <a:cs typeface="Archivo"/>
                <a:sym typeface="Archivo"/>
              </a:rPr>
              <a:t>evaluation</a:t>
            </a:r>
            <a:endParaRPr b="1" sz="2500">
              <a:solidFill>
                <a:schemeClr val="dk1"/>
              </a:solidFill>
              <a:latin typeface="Archivo"/>
              <a:ea typeface="Archivo"/>
              <a:cs typeface="Archivo"/>
              <a:sym typeface="Archivo"/>
            </a:endParaRPr>
          </a:p>
          <a:p>
            <a:pPr indent="0" lvl="0" marL="0" rtl="0" algn="l">
              <a:spcBef>
                <a:spcPts val="0"/>
              </a:spcBef>
              <a:spcAft>
                <a:spcPts val="0"/>
              </a:spcAft>
              <a:buNone/>
            </a:pPr>
            <a:r>
              <a:t/>
            </a:r>
            <a:endParaRPr sz="2500">
              <a:solidFill>
                <a:schemeClr val="dk1"/>
              </a:solidFill>
              <a:latin typeface="Archivo"/>
              <a:ea typeface="Archivo"/>
              <a:cs typeface="Archivo"/>
              <a:sym typeface="Archivo"/>
            </a:endParaRPr>
          </a:p>
        </p:txBody>
      </p:sp>
      <p:pic>
        <p:nvPicPr>
          <p:cNvPr id="252" name="Google Shape;252;g2dab38486e6_0_353"/>
          <p:cNvPicPr preferRelativeResize="0"/>
          <p:nvPr/>
        </p:nvPicPr>
        <p:blipFill rotWithShape="1">
          <a:blip r:embed="rId6">
            <a:alphaModFix/>
          </a:blip>
          <a:srcRect b="15631" l="0" r="0" t="30431"/>
          <a:stretch/>
        </p:blipFill>
        <p:spPr>
          <a:xfrm>
            <a:off x="1066800" y="3339400"/>
            <a:ext cx="3919324" cy="143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56" name="Shape 256"/>
        <p:cNvGrpSpPr/>
        <p:nvPr/>
      </p:nvGrpSpPr>
      <p:grpSpPr>
        <a:xfrm>
          <a:off x="0" y="0"/>
          <a:ext cx="0" cy="0"/>
          <a:chOff x="0" y="0"/>
          <a:chExt cx="0" cy="0"/>
        </a:xfrm>
      </p:grpSpPr>
      <p:sp>
        <p:nvSpPr>
          <p:cNvPr id="257" name="Google Shape;257;g2dab38486e6_0_591"/>
          <p:cNvSpPr/>
          <p:nvPr/>
        </p:nvSpPr>
        <p:spPr>
          <a:xfrm rot="-6004460">
            <a:off x="-76883" y="4718857"/>
            <a:ext cx="8718649" cy="11434293"/>
          </a:xfrm>
          <a:custGeom>
            <a:rect b="b" l="l" r="r" t="t"/>
            <a:pathLst>
              <a:path extrusionOk="0" h="11429437" w="8714946">
                <a:moveTo>
                  <a:pt x="0" y="0"/>
                </a:moveTo>
                <a:lnTo>
                  <a:pt x="8714946" y="0"/>
                </a:lnTo>
                <a:lnTo>
                  <a:pt x="8714946" y="11429437"/>
                </a:lnTo>
                <a:lnTo>
                  <a:pt x="0" y="11429437"/>
                </a:lnTo>
                <a:lnTo>
                  <a:pt x="0" y="0"/>
                </a:lnTo>
                <a:close/>
              </a:path>
            </a:pathLst>
          </a:custGeom>
          <a:blipFill rotWithShape="1">
            <a:blip r:embed="rId3">
              <a:alphaModFix/>
            </a:blip>
            <a:stretch>
              <a:fillRect b="0" l="0" r="0" t="0"/>
            </a:stretch>
          </a:blipFill>
          <a:ln>
            <a:noFill/>
          </a:ln>
        </p:spPr>
      </p:sp>
      <p:sp>
        <p:nvSpPr>
          <p:cNvPr id="258" name="Google Shape;258;g2dab38486e6_0_591"/>
          <p:cNvSpPr/>
          <p:nvPr/>
        </p:nvSpPr>
        <p:spPr>
          <a:xfrm rot="9788994">
            <a:off x="7554858" y="-3833338"/>
            <a:ext cx="8212745" cy="8233328"/>
          </a:xfrm>
          <a:custGeom>
            <a:rect b="b" l="l" r="r" t="t"/>
            <a:pathLst>
              <a:path extrusionOk="0" h="8229600" w="8209026">
                <a:moveTo>
                  <a:pt x="0" y="0"/>
                </a:moveTo>
                <a:lnTo>
                  <a:pt x="8209026" y="0"/>
                </a:lnTo>
                <a:lnTo>
                  <a:pt x="8209026" y="8229600"/>
                </a:lnTo>
                <a:lnTo>
                  <a:pt x="0" y="8229600"/>
                </a:lnTo>
                <a:lnTo>
                  <a:pt x="0" y="0"/>
                </a:lnTo>
                <a:close/>
              </a:path>
            </a:pathLst>
          </a:custGeom>
          <a:blipFill rotWithShape="1">
            <a:blip r:embed="rId4">
              <a:alphaModFix/>
            </a:blip>
            <a:stretch>
              <a:fillRect b="0" l="0" r="0" t="0"/>
            </a:stretch>
          </a:blipFill>
          <a:ln>
            <a:noFill/>
          </a:ln>
        </p:spPr>
      </p:sp>
      <p:sp>
        <p:nvSpPr>
          <p:cNvPr id="259" name="Google Shape;259;g2dab38486e6_0_591"/>
          <p:cNvSpPr txBox="1"/>
          <p:nvPr/>
        </p:nvSpPr>
        <p:spPr>
          <a:xfrm>
            <a:off x="2913000" y="4681800"/>
            <a:ext cx="8720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5E17EB"/>
                </a:solidFill>
                <a:latin typeface="Archivo"/>
                <a:ea typeface="Archivo"/>
                <a:cs typeface="Archivo"/>
                <a:sym typeface="Archivo"/>
              </a:rPr>
              <a:t>0</a:t>
            </a:r>
            <a:r>
              <a:rPr b="1" lang="en-US" sz="6000">
                <a:solidFill>
                  <a:srgbClr val="5E17EB"/>
                </a:solidFill>
                <a:latin typeface="Archivo"/>
                <a:ea typeface="Archivo"/>
                <a:cs typeface="Archivo"/>
                <a:sym typeface="Archivo"/>
              </a:rPr>
              <a:t>4</a:t>
            </a:r>
            <a:r>
              <a:rPr b="1" i="0" lang="en-US" sz="6000" u="none" cap="none" strike="noStrike">
                <a:solidFill>
                  <a:srgbClr val="5E17EB"/>
                </a:solidFill>
                <a:latin typeface="Archivo"/>
                <a:ea typeface="Archivo"/>
                <a:cs typeface="Archivo"/>
                <a:sym typeface="Archivo"/>
              </a:rPr>
              <a:t>   </a:t>
            </a:r>
            <a:r>
              <a:rPr b="1" lang="en-US" sz="6000">
                <a:solidFill>
                  <a:srgbClr val="5E17EB"/>
                </a:solidFill>
                <a:latin typeface="Archivo"/>
                <a:ea typeface="Archivo"/>
                <a:cs typeface="Archivo"/>
                <a:sym typeface="Archivo"/>
              </a:rPr>
              <a:t>INSIGHTS</a:t>
            </a:r>
            <a:endParaRPr b="1" sz="6000">
              <a:latin typeface="Archivo"/>
              <a:ea typeface="Archivo"/>
              <a:cs typeface="Archivo"/>
              <a:sym typeface="Archivo"/>
            </a:endParaRPr>
          </a:p>
        </p:txBody>
      </p:sp>
      <p:pic>
        <p:nvPicPr>
          <p:cNvPr id="260" name="Google Shape;260;g2dab38486e6_0_591"/>
          <p:cNvPicPr preferRelativeResize="0"/>
          <p:nvPr/>
        </p:nvPicPr>
        <p:blipFill rotWithShape="1">
          <a:blip r:embed="rId5">
            <a:alphaModFix/>
          </a:blip>
          <a:srcRect b="5051" l="5172" r="5181" t="5060"/>
          <a:stretch/>
        </p:blipFill>
        <p:spPr>
          <a:xfrm>
            <a:off x="1235075" y="4484250"/>
            <a:ext cx="1383300" cy="13185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64" name="Shape 264"/>
        <p:cNvGrpSpPr/>
        <p:nvPr/>
      </p:nvGrpSpPr>
      <p:grpSpPr>
        <a:xfrm>
          <a:off x="0" y="0"/>
          <a:ext cx="0" cy="0"/>
          <a:chOff x="0" y="0"/>
          <a:chExt cx="0" cy="0"/>
        </a:xfrm>
      </p:grpSpPr>
      <p:sp>
        <p:nvSpPr>
          <p:cNvPr id="265" name="Google Shape;265;p8"/>
          <p:cNvSpPr txBox="1"/>
          <p:nvPr>
            <p:ph idx="12" type="sldNum"/>
          </p:nvPr>
        </p:nvSpPr>
        <p:spPr>
          <a:xfrm>
            <a:off x="15798050" y="96060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6" name="Google Shape;266;p8"/>
          <p:cNvPicPr preferRelativeResize="0"/>
          <p:nvPr/>
        </p:nvPicPr>
        <p:blipFill>
          <a:blip r:embed="rId3">
            <a:alphaModFix/>
          </a:blip>
          <a:stretch>
            <a:fillRect/>
          </a:stretch>
        </p:blipFill>
        <p:spPr>
          <a:xfrm>
            <a:off x="431700" y="1347375"/>
            <a:ext cx="12003750" cy="7592250"/>
          </a:xfrm>
          <a:prstGeom prst="rect">
            <a:avLst/>
          </a:prstGeom>
          <a:noFill/>
          <a:ln>
            <a:noFill/>
          </a:ln>
        </p:spPr>
      </p:pic>
      <p:sp>
        <p:nvSpPr>
          <p:cNvPr id="267" name="Google Shape;267;p8"/>
          <p:cNvSpPr txBox="1"/>
          <p:nvPr/>
        </p:nvSpPr>
        <p:spPr>
          <a:xfrm>
            <a:off x="12858750" y="2372875"/>
            <a:ext cx="5304900" cy="67029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‘Disgust’ and ‘Fear’ are the minority class in the training-test dataset</a:t>
            </a:r>
            <a:endParaRPr sz="2700">
              <a:solidFill>
                <a:schemeClr val="dk1"/>
              </a:solidFill>
              <a:latin typeface="Archivo"/>
              <a:ea typeface="Archivo"/>
              <a:cs typeface="Archivo"/>
              <a:sym typeface="Archivo"/>
            </a:endParaRPr>
          </a:p>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Rationale:</a:t>
            </a:r>
            <a:endParaRPr sz="2700">
              <a:solidFill>
                <a:schemeClr val="dk1"/>
              </a:solidFill>
              <a:latin typeface="Archivo"/>
              <a:ea typeface="Archivo"/>
              <a:cs typeface="Archivo"/>
              <a:sym typeface="Archivo"/>
            </a:endParaRPr>
          </a:p>
          <a:p>
            <a:pPr indent="-400050" lvl="1" marL="9144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‘Surprise’ emotion in ESD - mapped as ‘Neutral’ (~6.6k)</a:t>
            </a:r>
            <a:endParaRPr sz="2700">
              <a:solidFill>
                <a:schemeClr val="dk1"/>
              </a:solidFill>
              <a:latin typeface="Archivo"/>
              <a:ea typeface="Archivo"/>
              <a:cs typeface="Archivo"/>
              <a:sym typeface="Archiv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90" name="Shape 90"/>
        <p:cNvGrpSpPr/>
        <p:nvPr/>
      </p:nvGrpSpPr>
      <p:grpSpPr>
        <a:xfrm>
          <a:off x="0" y="0"/>
          <a:ext cx="0" cy="0"/>
          <a:chOff x="0" y="0"/>
          <a:chExt cx="0" cy="0"/>
        </a:xfrm>
      </p:grpSpPr>
      <p:sp>
        <p:nvSpPr>
          <p:cNvPr id="91" name="Google Shape;91;p1"/>
          <p:cNvSpPr/>
          <p:nvPr/>
        </p:nvSpPr>
        <p:spPr>
          <a:xfrm>
            <a:off x="1320740" y="4533675"/>
            <a:ext cx="10997094" cy="11024656"/>
          </a:xfrm>
          <a:custGeom>
            <a:rect b="b" l="l" r="r" t="t"/>
            <a:pathLst>
              <a:path extrusionOk="0" h="11024656" w="10997094">
                <a:moveTo>
                  <a:pt x="0" y="0"/>
                </a:moveTo>
                <a:lnTo>
                  <a:pt x="10997094" y="0"/>
                </a:lnTo>
                <a:lnTo>
                  <a:pt x="10997094" y="11024656"/>
                </a:lnTo>
                <a:lnTo>
                  <a:pt x="0" y="11024656"/>
                </a:lnTo>
                <a:lnTo>
                  <a:pt x="0" y="0"/>
                </a:lnTo>
                <a:close/>
              </a:path>
            </a:pathLst>
          </a:custGeom>
          <a:blipFill rotWithShape="1">
            <a:blip r:embed="rId3">
              <a:alphaModFix/>
            </a:blip>
            <a:stretch>
              <a:fillRect b="0" l="0" r="0" t="0"/>
            </a:stretch>
          </a:blipFill>
          <a:ln>
            <a:noFill/>
          </a:ln>
        </p:spPr>
      </p:sp>
      <p:sp>
        <p:nvSpPr>
          <p:cNvPr id="92" name="Google Shape;92;p1"/>
          <p:cNvSpPr/>
          <p:nvPr/>
        </p:nvSpPr>
        <p:spPr>
          <a:xfrm>
            <a:off x="15889419" y="-642961"/>
            <a:ext cx="6275070" cy="8229600"/>
          </a:xfrm>
          <a:custGeom>
            <a:rect b="b" l="l" r="r" t="t"/>
            <a:pathLst>
              <a:path extrusionOk="0" h="8229600" w="6275070">
                <a:moveTo>
                  <a:pt x="0" y="0"/>
                </a:moveTo>
                <a:lnTo>
                  <a:pt x="6275070" y="0"/>
                </a:lnTo>
                <a:lnTo>
                  <a:pt x="6275070" y="8229600"/>
                </a:lnTo>
                <a:lnTo>
                  <a:pt x="0" y="8229600"/>
                </a:lnTo>
                <a:lnTo>
                  <a:pt x="0" y="0"/>
                </a:lnTo>
                <a:close/>
              </a:path>
            </a:pathLst>
          </a:custGeom>
          <a:blipFill rotWithShape="1">
            <a:blip r:embed="rId4">
              <a:alphaModFix/>
            </a:blip>
            <a:stretch>
              <a:fillRect b="0" l="0" r="0" t="0"/>
            </a:stretch>
          </a:blipFill>
          <a:ln>
            <a:noFill/>
          </a:ln>
        </p:spPr>
      </p:sp>
      <p:sp>
        <p:nvSpPr>
          <p:cNvPr id="93" name="Google Shape;93;p1"/>
          <p:cNvSpPr txBox="1"/>
          <p:nvPr/>
        </p:nvSpPr>
        <p:spPr>
          <a:xfrm>
            <a:off x="3196705" y="3885672"/>
            <a:ext cx="12062100" cy="1523100"/>
          </a:xfrm>
          <a:prstGeom prst="rect">
            <a:avLst/>
          </a:prstGeom>
          <a:noFill/>
          <a:ln>
            <a:noFill/>
          </a:ln>
        </p:spPr>
        <p:txBody>
          <a:bodyPr anchorCtr="0" anchor="t" bIns="0" lIns="0" spcFirstLastPara="1" rIns="0" wrap="square" tIns="0">
            <a:spAutoFit/>
          </a:bodyPr>
          <a:lstStyle/>
          <a:p>
            <a:pPr indent="457200" lvl="0" marL="0" marR="0" rtl="0" algn="ctr">
              <a:lnSpc>
                <a:spcPct val="114997"/>
              </a:lnSpc>
              <a:spcBef>
                <a:spcPts val="0"/>
              </a:spcBef>
              <a:spcAft>
                <a:spcPts val="0"/>
              </a:spcAft>
              <a:buNone/>
            </a:pPr>
            <a:r>
              <a:rPr b="1" lang="en-US" sz="9895">
                <a:solidFill>
                  <a:srgbClr val="5E17EB"/>
                </a:solidFill>
                <a:latin typeface="Archivo"/>
                <a:ea typeface="Archivo"/>
                <a:cs typeface="Archivo"/>
                <a:sym typeface="Archivo"/>
              </a:rPr>
              <a:t>FeelFlow AI </a:t>
            </a:r>
            <a:endParaRPr b="1">
              <a:latin typeface="Archivo"/>
              <a:ea typeface="Archivo"/>
              <a:cs typeface="Archivo"/>
              <a:sym typeface="Archivo"/>
            </a:endParaRPr>
          </a:p>
        </p:txBody>
      </p:sp>
      <p:sp>
        <p:nvSpPr>
          <p:cNvPr id="94" name="Google Shape;94;p1"/>
          <p:cNvSpPr txBox="1"/>
          <p:nvPr/>
        </p:nvSpPr>
        <p:spPr>
          <a:xfrm>
            <a:off x="5753546" y="8430550"/>
            <a:ext cx="8098500" cy="1644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3237">
                <a:solidFill>
                  <a:srgbClr val="A645B2"/>
                </a:solidFill>
              </a:rPr>
              <a:t>Capstone Presentation - DSI-SG-42</a:t>
            </a:r>
            <a:endParaRPr sz="3237">
              <a:solidFill>
                <a:srgbClr val="A645B2"/>
              </a:solidFill>
            </a:endParaRPr>
          </a:p>
          <a:p>
            <a:pPr indent="0" lvl="0" marL="0" marR="0" rtl="0" algn="ctr">
              <a:lnSpc>
                <a:spcPct val="115000"/>
              </a:lnSpc>
              <a:spcBef>
                <a:spcPts val="0"/>
              </a:spcBef>
              <a:spcAft>
                <a:spcPts val="0"/>
              </a:spcAft>
              <a:buNone/>
            </a:pPr>
            <a:r>
              <a:rPr lang="en-US" sz="3237">
                <a:solidFill>
                  <a:srgbClr val="A645B2"/>
                </a:solidFill>
              </a:rPr>
              <a:t>14th May 2024 </a:t>
            </a:r>
            <a:endParaRPr sz="3237">
              <a:solidFill>
                <a:srgbClr val="A645B2"/>
              </a:solidFill>
            </a:endParaRPr>
          </a:p>
          <a:p>
            <a:pPr indent="0" lvl="0" marL="0" marR="0" rtl="0" algn="ctr">
              <a:lnSpc>
                <a:spcPct val="115000"/>
              </a:lnSpc>
              <a:spcBef>
                <a:spcPts val="0"/>
              </a:spcBef>
              <a:spcAft>
                <a:spcPts val="0"/>
              </a:spcAft>
              <a:buNone/>
            </a:pPr>
            <a:r>
              <a:rPr lang="en-US" sz="3237">
                <a:solidFill>
                  <a:srgbClr val="A645B2"/>
                </a:solidFill>
              </a:rPr>
              <a:t>Amoz Kuang</a:t>
            </a:r>
            <a:endParaRPr sz="3237">
              <a:solidFill>
                <a:srgbClr val="A645B2"/>
              </a:solidFill>
            </a:endParaRPr>
          </a:p>
        </p:txBody>
      </p:sp>
      <p:sp>
        <p:nvSpPr>
          <p:cNvPr id="95" name="Google Shape;95;p1"/>
          <p:cNvSpPr txBox="1"/>
          <p:nvPr/>
        </p:nvSpPr>
        <p:spPr>
          <a:xfrm>
            <a:off x="4435675" y="5534325"/>
            <a:ext cx="10106700" cy="559800"/>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lang="en-US" sz="3637">
                <a:solidFill>
                  <a:srgbClr val="A645B2"/>
                </a:solidFill>
                <a:latin typeface="Archivo Medium"/>
                <a:ea typeface="Archivo Medium"/>
                <a:cs typeface="Archivo Medium"/>
                <a:sym typeface="Archivo Medium"/>
              </a:rPr>
              <a:t>Decoding Emotions, Advancing Patient Support</a:t>
            </a:r>
            <a:endParaRPr>
              <a:latin typeface="Archivo Medium"/>
              <a:ea typeface="Archivo Medium"/>
              <a:cs typeface="Archivo Medium"/>
              <a:sym typeface="Archivo Medium"/>
            </a:endParaRPr>
          </a:p>
        </p:txBody>
      </p:sp>
      <p:pic>
        <p:nvPicPr>
          <p:cNvPr id="96" name="Google Shape;96;p1"/>
          <p:cNvPicPr preferRelativeResize="0"/>
          <p:nvPr/>
        </p:nvPicPr>
        <p:blipFill rotWithShape="1">
          <a:blip r:embed="rId5">
            <a:alphaModFix/>
          </a:blip>
          <a:srcRect b="5051" l="5172" r="5181" t="5060"/>
          <a:stretch/>
        </p:blipFill>
        <p:spPr>
          <a:xfrm>
            <a:off x="4258225" y="3987975"/>
            <a:ext cx="1383300" cy="13185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71" name="Shape 271"/>
        <p:cNvGrpSpPr/>
        <p:nvPr/>
      </p:nvGrpSpPr>
      <p:grpSpPr>
        <a:xfrm>
          <a:off x="0" y="0"/>
          <a:ext cx="0" cy="0"/>
          <a:chOff x="0" y="0"/>
          <a:chExt cx="0" cy="0"/>
        </a:xfrm>
      </p:grpSpPr>
      <p:sp>
        <p:nvSpPr>
          <p:cNvPr id="272" name="Google Shape;272;g2dab38486e6_0_80"/>
          <p:cNvSpPr txBox="1"/>
          <p:nvPr>
            <p:ph idx="12" type="sldNum"/>
          </p:nvPr>
        </p:nvSpPr>
        <p:spPr>
          <a:xfrm>
            <a:off x="15809000" y="96072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3" name="Google Shape;273;g2dab38486e6_0_80"/>
          <p:cNvPicPr preferRelativeResize="0"/>
          <p:nvPr/>
        </p:nvPicPr>
        <p:blipFill>
          <a:blip r:embed="rId3">
            <a:alphaModFix/>
          </a:blip>
          <a:stretch>
            <a:fillRect/>
          </a:stretch>
        </p:blipFill>
        <p:spPr>
          <a:xfrm>
            <a:off x="748675" y="1199200"/>
            <a:ext cx="11768550" cy="7601075"/>
          </a:xfrm>
          <a:prstGeom prst="rect">
            <a:avLst/>
          </a:prstGeom>
          <a:noFill/>
          <a:ln>
            <a:noFill/>
          </a:ln>
        </p:spPr>
      </p:pic>
      <p:sp>
        <p:nvSpPr>
          <p:cNvPr id="274" name="Google Shape;274;g2dab38486e6_0_80"/>
          <p:cNvSpPr txBox="1"/>
          <p:nvPr/>
        </p:nvSpPr>
        <p:spPr>
          <a:xfrm>
            <a:off x="12858750" y="1648288"/>
            <a:ext cx="5304900" cy="67029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Expected to have ‘Fear’ and ‘Disgust’ as the least distributed predicted emotions due to the imbalance trained and tested dataset - even after more class weights importance</a:t>
            </a:r>
            <a:endParaRPr sz="2700">
              <a:solidFill>
                <a:schemeClr val="dk1"/>
              </a:solidFill>
              <a:latin typeface="Archivo"/>
              <a:ea typeface="Archivo"/>
              <a:cs typeface="Archivo"/>
              <a:sym typeface="Archivo"/>
            </a:endParaRPr>
          </a:p>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Overall, more balanced prediction</a:t>
            </a:r>
            <a:r>
              <a:rPr lang="en-US" sz="2700">
                <a:solidFill>
                  <a:schemeClr val="dk1"/>
                </a:solidFill>
                <a:latin typeface="Archivo"/>
                <a:ea typeface="Archivo"/>
                <a:cs typeface="Archivo"/>
                <a:sym typeface="Archivo"/>
              </a:rPr>
              <a:t> than the train-test data</a:t>
            </a:r>
            <a:endParaRPr sz="2700">
              <a:solidFill>
                <a:schemeClr val="dk1"/>
              </a:solidFill>
              <a:latin typeface="Archivo"/>
              <a:ea typeface="Archivo"/>
              <a:cs typeface="Archivo"/>
              <a:sym typeface="Archivo"/>
            </a:endParaRPr>
          </a:p>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Further validation is required from ESD (eval) dataset</a:t>
            </a:r>
            <a:endParaRPr sz="2700">
              <a:solidFill>
                <a:schemeClr val="dk1"/>
              </a:solidFill>
              <a:latin typeface="Archivo"/>
              <a:ea typeface="Archivo"/>
              <a:cs typeface="Archivo"/>
              <a:sym typeface="Ar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78" name="Shape 278"/>
        <p:cNvGrpSpPr/>
        <p:nvPr/>
      </p:nvGrpSpPr>
      <p:grpSpPr>
        <a:xfrm>
          <a:off x="0" y="0"/>
          <a:ext cx="0" cy="0"/>
          <a:chOff x="0" y="0"/>
          <a:chExt cx="0" cy="0"/>
        </a:xfrm>
      </p:grpSpPr>
      <p:sp>
        <p:nvSpPr>
          <p:cNvPr id="279" name="Google Shape;279;g2dba649a726_0_18"/>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0" name="Google Shape;280;g2dba649a726_0_18"/>
          <p:cNvSpPr txBox="1"/>
          <p:nvPr/>
        </p:nvSpPr>
        <p:spPr>
          <a:xfrm>
            <a:off x="1028700" y="914400"/>
            <a:ext cx="138939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AUGMENTATION - ANGRY (NOISE ADDITION)</a:t>
            </a:r>
            <a:endParaRPr sz="1600">
              <a:latin typeface="Archivo SemiBold"/>
              <a:ea typeface="Archivo SemiBold"/>
              <a:cs typeface="Archivo SemiBold"/>
              <a:sym typeface="Archivo SemiBold"/>
            </a:endParaRPr>
          </a:p>
        </p:txBody>
      </p:sp>
      <p:pic>
        <p:nvPicPr>
          <p:cNvPr id="281" name="Google Shape;281;g2dba649a726_0_18"/>
          <p:cNvPicPr preferRelativeResize="0"/>
          <p:nvPr/>
        </p:nvPicPr>
        <p:blipFill rotWithShape="1">
          <a:blip r:embed="rId3">
            <a:alphaModFix/>
          </a:blip>
          <a:srcRect b="66353" l="0" r="0" t="0"/>
          <a:stretch/>
        </p:blipFill>
        <p:spPr>
          <a:xfrm>
            <a:off x="1337901" y="2249150"/>
            <a:ext cx="13409973" cy="2997825"/>
          </a:xfrm>
          <a:prstGeom prst="rect">
            <a:avLst/>
          </a:prstGeom>
          <a:noFill/>
          <a:ln>
            <a:noFill/>
          </a:ln>
        </p:spPr>
      </p:pic>
      <p:pic>
        <p:nvPicPr>
          <p:cNvPr id="282" name="Google Shape;282;g2dba649a726_0_18"/>
          <p:cNvPicPr preferRelativeResize="0"/>
          <p:nvPr/>
        </p:nvPicPr>
        <p:blipFill rotWithShape="1">
          <a:blip r:embed="rId4">
            <a:alphaModFix/>
          </a:blip>
          <a:srcRect b="66353" l="0" r="0" t="0"/>
          <a:stretch/>
        </p:blipFill>
        <p:spPr>
          <a:xfrm>
            <a:off x="1337875" y="5942775"/>
            <a:ext cx="13410000" cy="2997825"/>
          </a:xfrm>
          <a:prstGeom prst="rect">
            <a:avLst/>
          </a:prstGeom>
          <a:noFill/>
          <a:ln>
            <a:noFill/>
          </a:ln>
        </p:spPr>
      </p:pic>
      <p:sp>
        <p:nvSpPr>
          <p:cNvPr id="283" name="Google Shape;283;g2dba649a726_0_18"/>
          <p:cNvSpPr/>
          <p:nvPr/>
        </p:nvSpPr>
        <p:spPr>
          <a:xfrm rot="10800000">
            <a:off x="2314350" y="7113800"/>
            <a:ext cx="25554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87" name="Shape 287"/>
        <p:cNvGrpSpPr/>
        <p:nvPr/>
      </p:nvGrpSpPr>
      <p:grpSpPr>
        <a:xfrm>
          <a:off x="0" y="0"/>
          <a:ext cx="0" cy="0"/>
          <a:chOff x="0" y="0"/>
          <a:chExt cx="0" cy="0"/>
        </a:xfrm>
      </p:grpSpPr>
      <p:sp>
        <p:nvSpPr>
          <p:cNvPr id="288" name="Google Shape;288;g2dab38486e6_0_562"/>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g2dab38486e6_0_562"/>
          <p:cNvSpPr txBox="1"/>
          <p:nvPr/>
        </p:nvSpPr>
        <p:spPr>
          <a:xfrm>
            <a:off x="1028700" y="914400"/>
            <a:ext cx="143580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AUGMENTATION - ANGRY (TIME SHIFT)</a:t>
            </a:r>
            <a:endParaRPr sz="1600">
              <a:latin typeface="Archivo SemiBold"/>
              <a:ea typeface="Archivo SemiBold"/>
              <a:cs typeface="Archivo SemiBold"/>
              <a:sym typeface="Archivo SemiBold"/>
            </a:endParaRPr>
          </a:p>
        </p:txBody>
      </p:sp>
      <p:pic>
        <p:nvPicPr>
          <p:cNvPr id="290" name="Google Shape;290;g2dab38486e6_0_562"/>
          <p:cNvPicPr preferRelativeResize="0"/>
          <p:nvPr/>
        </p:nvPicPr>
        <p:blipFill rotWithShape="1">
          <a:blip r:embed="rId3">
            <a:alphaModFix/>
          </a:blip>
          <a:srcRect b="66353" l="0" r="0" t="0"/>
          <a:stretch/>
        </p:blipFill>
        <p:spPr>
          <a:xfrm>
            <a:off x="1337901" y="2249150"/>
            <a:ext cx="13409973" cy="2997825"/>
          </a:xfrm>
          <a:prstGeom prst="rect">
            <a:avLst/>
          </a:prstGeom>
          <a:noFill/>
          <a:ln>
            <a:noFill/>
          </a:ln>
        </p:spPr>
      </p:pic>
      <p:pic>
        <p:nvPicPr>
          <p:cNvPr id="291" name="Google Shape;291;g2dab38486e6_0_562"/>
          <p:cNvPicPr preferRelativeResize="0"/>
          <p:nvPr/>
        </p:nvPicPr>
        <p:blipFill rotWithShape="1">
          <a:blip r:embed="rId4">
            <a:alphaModFix/>
          </a:blip>
          <a:srcRect b="66353" l="0" r="0" t="0"/>
          <a:stretch/>
        </p:blipFill>
        <p:spPr>
          <a:xfrm>
            <a:off x="1337875" y="5942775"/>
            <a:ext cx="13410000" cy="2997825"/>
          </a:xfrm>
          <a:prstGeom prst="rect">
            <a:avLst/>
          </a:prstGeom>
          <a:noFill/>
          <a:ln>
            <a:noFill/>
          </a:ln>
        </p:spPr>
      </p:pic>
      <p:sp>
        <p:nvSpPr>
          <p:cNvPr id="292" name="Google Shape;292;g2dab38486e6_0_562"/>
          <p:cNvSpPr/>
          <p:nvPr/>
        </p:nvSpPr>
        <p:spPr>
          <a:xfrm rot="5400000">
            <a:off x="4026575" y="5061950"/>
            <a:ext cx="5528700" cy="5400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296" name="Shape 296"/>
        <p:cNvGrpSpPr/>
        <p:nvPr/>
      </p:nvGrpSpPr>
      <p:grpSpPr>
        <a:xfrm>
          <a:off x="0" y="0"/>
          <a:ext cx="0" cy="0"/>
          <a:chOff x="0" y="0"/>
          <a:chExt cx="0" cy="0"/>
        </a:xfrm>
      </p:grpSpPr>
      <p:sp>
        <p:nvSpPr>
          <p:cNvPr id="297" name="Google Shape;297;g2dba649a726_0_28"/>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g2dba649a726_0_28"/>
          <p:cNvSpPr txBox="1"/>
          <p:nvPr/>
        </p:nvSpPr>
        <p:spPr>
          <a:xfrm>
            <a:off x="1028700" y="914400"/>
            <a:ext cx="137193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AUGMENTATION - ANGRY (PITCH SHIFTING)</a:t>
            </a:r>
            <a:endParaRPr sz="1600">
              <a:latin typeface="Archivo SemiBold"/>
              <a:ea typeface="Archivo SemiBold"/>
              <a:cs typeface="Archivo SemiBold"/>
              <a:sym typeface="Archivo SemiBold"/>
            </a:endParaRPr>
          </a:p>
        </p:txBody>
      </p:sp>
      <p:pic>
        <p:nvPicPr>
          <p:cNvPr id="299" name="Google Shape;299;g2dba649a726_0_28"/>
          <p:cNvPicPr preferRelativeResize="0"/>
          <p:nvPr/>
        </p:nvPicPr>
        <p:blipFill rotWithShape="1">
          <a:blip r:embed="rId3">
            <a:alphaModFix/>
          </a:blip>
          <a:srcRect b="66353" l="0" r="0" t="0"/>
          <a:stretch/>
        </p:blipFill>
        <p:spPr>
          <a:xfrm>
            <a:off x="1337901" y="2249150"/>
            <a:ext cx="13409973" cy="2997825"/>
          </a:xfrm>
          <a:prstGeom prst="rect">
            <a:avLst/>
          </a:prstGeom>
          <a:noFill/>
          <a:ln>
            <a:noFill/>
          </a:ln>
        </p:spPr>
      </p:pic>
      <p:pic>
        <p:nvPicPr>
          <p:cNvPr id="300" name="Google Shape;300;g2dba649a726_0_28"/>
          <p:cNvPicPr preferRelativeResize="0"/>
          <p:nvPr/>
        </p:nvPicPr>
        <p:blipFill rotWithShape="1">
          <a:blip r:embed="rId4">
            <a:alphaModFix/>
          </a:blip>
          <a:srcRect b="66353" l="0" r="0" t="0"/>
          <a:stretch/>
        </p:blipFill>
        <p:spPr>
          <a:xfrm>
            <a:off x="1337875" y="5942775"/>
            <a:ext cx="13410000" cy="2997825"/>
          </a:xfrm>
          <a:prstGeom prst="rect">
            <a:avLst/>
          </a:prstGeom>
          <a:noFill/>
          <a:ln>
            <a:noFill/>
          </a:ln>
        </p:spPr>
      </p:pic>
      <p:sp>
        <p:nvSpPr>
          <p:cNvPr id="301" name="Google Shape;301;g2dba649a726_0_28"/>
          <p:cNvSpPr/>
          <p:nvPr/>
        </p:nvSpPr>
        <p:spPr>
          <a:xfrm rot="10800000">
            <a:off x="10862425" y="7699950"/>
            <a:ext cx="25554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02" name="Google Shape;302;g2dba649a726_0_28"/>
          <p:cNvSpPr/>
          <p:nvPr/>
        </p:nvSpPr>
        <p:spPr>
          <a:xfrm rot="10800000">
            <a:off x="10862425" y="6561650"/>
            <a:ext cx="25554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06" name="Shape 306"/>
        <p:cNvGrpSpPr/>
        <p:nvPr/>
      </p:nvGrpSpPr>
      <p:grpSpPr>
        <a:xfrm>
          <a:off x="0" y="0"/>
          <a:ext cx="0" cy="0"/>
          <a:chOff x="0" y="0"/>
          <a:chExt cx="0" cy="0"/>
        </a:xfrm>
      </p:grpSpPr>
      <p:sp>
        <p:nvSpPr>
          <p:cNvPr id="307" name="Google Shape;307;g2dab38486e6_0_260"/>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g2dab38486e6_0_260"/>
          <p:cNvSpPr txBox="1"/>
          <p:nvPr/>
        </p:nvSpPr>
        <p:spPr>
          <a:xfrm>
            <a:off x="1028700" y="914400"/>
            <a:ext cx="87654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LINEAR SPECTROGRAM</a:t>
            </a:r>
            <a:r>
              <a:rPr lang="en-US" sz="3870">
                <a:solidFill>
                  <a:srgbClr val="A645B2"/>
                </a:solidFill>
                <a:latin typeface="Archivo SemiBold"/>
                <a:ea typeface="Archivo SemiBold"/>
                <a:cs typeface="Archivo SemiBold"/>
                <a:sym typeface="Archivo SemiBold"/>
              </a:rPr>
              <a:t> - ANGRY</a:t>
            </a:r>
            <a:endParaRPr sz="1600">
              <a:latin typeface="Archivo SemiBold"/>
              <a:ea typeface="Archivo SemiBold"/>
              <a:cs typeface="Archivo SemiBold"/>
              <a:sym typeface="Archivo SemiBold"/>
            </a:endParaRPr>
          </a:p>
        </p:txBody>
      </p:sp>
      <p:pic>
        <p:nvPicPr>
          <p:cNvPr id="309" name="Google Shape;309;g2dab38486e6_0_260"/>
          <p:cNvPicPr preferRelativeResize="0"/>
          <p:nvPr/>
        </p:nvPicPr>
        <p:blipFill rotWithShape="1">
          <a:blip r:embed="rId3">
            <a:alphaModFix/>
          </a:blip>
          <a:srcRect b="33262" l="0" r="0" t="33091"/>
          <a:stretch/>
        </p:blipFill>
        <p:spPr>
          <a:xfrm>
            <a:off x="127200" y="2447050"/>
            <a:ext cx="12731550" cy="2823377"/>
          </a:xfrm>
          <a:prstGeom prst="rect">
            <a:avLst/>
          </a:prstGeom>
          <a:noFill/>
          <a:ln>
            <a:noFill/>
          </a:ln>
        </p:spPr>
      </p:pic>
      <p:pic>
        <p:nvPicPr>
          <p:cNvPr id="310" name="Google Shape;310;g2dab38486e6_0_260"/>
          <p:cNvPicPr preferRelativeResize="0"/>
          <p:nvPr/>
        </p:nvPicPr>
        <p:blipFill rotWithShape="1">
          <a:blip r:embed="rId4">
            <a:alphaModFix/>
          </a:blip>
          <a:srcRect b="32760" l="0" r="0" t="33300"/>
          <a:stretch/>
        </p:blipFill>
        <p:spPr>
          <a:xfrm>
            <a:off x="127200" y="5745172"/>
            <a:ext cx="12731550" cy="2848027"/>
          </a:xfrm>
          <a:prstGeom prst="rect">
            <a:avLst/>
          </a:prstGeom>
          <a:noFill/>
          <a:ln>
            <a:noFill/>
          </a:ln>
        </p:spPr>
      </p:pic>
      <p:sp>
        <p:nvSpPr>
          <p:cNvPr id="311" name="Google Shape;311;g2dab38486e6_0_260"/>
          <p:cNvSpPr txBox="1"/>
          <p:nvPr/>
        </p:nvSpPr>
        <p:spPr>
          <a:xfrm>
            <a:off x="2546925" y="6352225"/>
            <a:ext cx="7892100" cy="917100"/>
          </a:xfrm>
          <a:prstGeom prst="rect">
            <a:avLst/>
          </a:prstGeom>
          <a:noFill/>
          <a:ln cap="flat" cmpd="sng" w="11430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Archivo"/>
              <a:ea typeface="Archivo"/>
              <a:cs typeface="Archivo"/>
              <a:sym typeface="Archivo"/>
            </a:endParaRPr>
          </a:p>
        </p:txBody>
      </p:sp>
      <p:sp>
        <p:nvSpPr>
          <p:cNvPr id="312" name="Google Shape;312;g2dab38486e6_0_260"/>
          <p:cNvSpPr txBox="1"/>
          <p:nvPr/>
        </p:nvSpPr>
        <p:spPr>
          <a:xfrm>
            <a:off x="12858750" y="2704313"/>
            <a:ext cx="5304900" cy="67029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“Blendedness” is referred to as smoothening of the pitch</a:t>
            </a:r>
            <a:endParaRPr sz="2700">
              <a:solidFill>
                <a:schemeClr val="dk1"/>
              </a:solidFill>
              <a:latin typeface="Archivo"/>
              <a:ea typeface="Archivo"/>
              <a:cs typeface="Archivo"/>
              <a:sym typeface="Archivo"/>
            </a:endParaRPr>
          </a:p>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This makes the model less “sensitive” to spikes in volume and/or pitch especially when someone is angry</a:t>
            </a:r>
            <a:endParaRPr sz="2700">
              <a:solidFill>
                <a:schemeClr val="dk1"/>
              </a:solidFill>
              <a:latin typeface="Archivo"/>
              <a:ea typeface="Archivo"/>
              <a:cs typeface="Archivo"/>
              <a:sym typeface="Archiv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16" name="Shape 316"/>
        <p:cNvGrpSpPr/>
        <p:nvPr/>
      </p:nvGrpSpPr>
      <p:grpSpPr>
        <a:xfrm>
          <a:off x="0" y="0"/>
          <a:ext cx="0" cy="0"/>
          <a:chOff x="0" y="0"/>
          <a:chExt cx="0" cy="0"/>
        </a:xfrm>
      </p:grpSpPr>
      <p:sp>
        <p:nvSpPr>
          <p:cNvPr id="317" name="Google Shape;317;g2dc096890fc_0_0"/>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g2dc096890fc_0_0"/>
          <p:cNvSpPr txBox="1"/>
          <p:nvPr/>
        </p:nvSpPr>
        <p:spPr>
          <a:xfrm>
            <a:off x="1028700" y="914400"/>
            <a:ext cx="87654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LINEAR SPECTROGRAM - ANGRY</a:t>
            </a:r>
            <a:endParaRPr sz="1600">
              <a:latin typeface="Archivo SemiBold"/>
              <a:ea typeface="Archivo SemiBold"/>
              <a:cs typeface="Archivo SemiBold"/>
              <a:sym typeface="Archivo SemiBold"/>
            </a:endParaRPr>
          </a:p>
        </p:txBody>
      </p:sp>
      <p:pic>
        <p:nvPicPr>
          <p:cNvPr id="319" name="Google Shape;319;g2dc096890fc_0_0"/>
          <p:cNvPicPr preferRelativeResize="0"/>
          <p:nvPr/>
        </p:nvPicPr>
        <p:blipFill rotWithShape="1">
          <a:blip r:embed="rId3">
            <a:alphaModFix/>
          </a:blip>
          <a:srcRect b="32760" l="0" r="0" t="33300"/>
          <a:stretch/>
        </p:blipFill>
        <p:spPr>
          <a:xfrm>
            <a:off x="357650" y="2442151"/>
            <a:ext cx="16759526" cy="3749075"/>
          </a:xfrm>
          <a:prstGeom prst="rect">
            <a:avLst/>
          </a:prstGeom>
          <a:noFill/>
          <a:ln>
            <a:noFill/>
          </a:ln>
        </p:spPr>
      </p:pic>
      <p:sp>
        <p:nvSpPr>
          <p:cNvPr id="320" name="Google Shape;320;g2dc096890fc_0_0"/>
          <p:cNvSpPr txBox="1"/>
          <p:nvPr/>
        </p:nvSpPr>
        <p:spPr>
          <a:xfrm>
            <a:off x="1259150" y="2796025"/>
            <a:ext cx="12767100" cy="365100"/>
          </a:xfrm>
          <a:prstGeom prst="rect">
            <a:avLst/>
          </a:prstGeom>
          <a:noFill/>
          <a:ln cap="flat" cmpd="sng" w="11430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Archivo"/>
              <a:ea typeface="Archivo"/>
              <a:cs typeface="Archivo"/>
              <a:sym typeface="Archivo"/>
            </a:endParaRPr>
          </a:p>
        </p:txBody>
      </p:sp>
      <p:sp>
        <p:nvSpPr>
          <p:cNvPr id="321" name="Google Shape;321;g2dc096890fc_0_0"/>
          <p:cNvSpPr txBox="1"/>
          <p:nvPr/>
        </p:nvSpPr>
        <p:spPr>
          <a:xfrm>
            <a:off x="491625" y="7220575"/>
            <a:ext cx="11880300" cy="13725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Padding:</a:t>
            </a:r>
            <a:endParaRPr sz="2700">
              <a:solidFill>
                <a:schemeClr val="dk1"/>
              </a:solidFill>
              <a:latin typeface="Archivo"/>
              <a:ea typeface="Archivo"/>
              <a:cs typeface="Archivo"/>
              <a:sym typeface="Archivo"/>
            </a:endParaRPr>
          </a:p>
          <a:p>
            <a:pPr indent="-400050" lvl="1" marL="9144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Consistency in duration of each audio data </a:t>
            </a:r>
            <a:endParaRPr sz="2700">
              <a:solidFill>
                <a:schemeClr val="dk1"/>
              </a:solidFill>
              <a:latin typeface="Archivo"/>
              <a:ea typeface="Archivo"/>
              <a:cs typeface="Archivo"/>
              <a:sym typeface="Archivo"/>
            </a:endParaRPr>
          </a:p>
          <a:p>
            <a:pPr indent="-400050" lvl="1" marL="9144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Model Prep - especially for CNN + RNN-type models </a:t>
            </a:r>
            <a:endParaRPr sz="2700">
              <a:solidFill>
                <a:schemeClr val="dk1"/>
              </a:solidFill>
              <a:latin typeface="Archivo"/>
              <a:ea typeface="Archivo"/>
              <a:cs typeface="Archivo"/>
              <a:sym typeface="Archivo"/>
            </a:endParaRPr>
          </a:p>
          <a:p>
            <a:pPr indent="-400050" lvl="1" marL="9144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Allows for real-time processing (buffering the audio stream) </a:t>
            </a:r>
            <a:endParaRPr sz="2700">
              <a:solidFill>
                <a:schemeClr val="dk1"/>
              </a:solidFill>
              <a:latin typeface="Archivo"/>
              <a:ea typeface="Archivo"/>
              <a:cs typeface="Archivo"/>
              <a:sym typeface="Archiv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25" name="Shape 325"/>
        <p:cNvGrpSpPr/>
        <p:nvPr/>
      </p:nvGrpSpPr>
      <p:grpSpPr>
        <a:xfrm>
          <a:off x="0" y="0"/>
          <a:ext cx="0" cy="0"/>
          <a:chOff x="0" y="0"/>
          <a:chExt cx="0" cy="0"/>
        </a:xfrm>
      </p:grpSpPr>
      <p:sp>
        <p:nvSpPr>
          <p:cNvPr id="326" name="Google Shape;326;g2dab38486e6_0_116"/>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g2dab38486e6_0_116"/>
          <p:cNvSpPr txBox="1"/>
          <p:nvPr/>
        </p:nvSpPr>
        <p:spPr>
          <a:xfrm>
            <a:off x="1028700" y="914400"/>
            <a:ext cx="147414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t>
            </a:r>
            <a:r>
              <a:rPr lang="en-US" sz="3870">
                <a:solidFill>
                  <a:srgbClr val="A645B2"/>
                </a:solidFill>
                <a:latin typeface="Archivo SemiBold"/>
                <a:ea typeface="Archivo SemiBold"/>
                <a:cs typeface="Archivo SemiBold"/>
                <a:sym typeface="Archivo SemiBold"/>
              </a:rPr>
              <a:t>AUGMENTATION - FEAR (NOISE ADDITION)</a:t>
            </a:r>
            <a:endParaRPr sz="1600">
              <a:latin typeface="Archivo SemiBold"/>
              <a:ea typeface="Archivo SemiBold"/>
              <a:cs typeface="Archivo SemiBold"/>
              <a:sym typeface="Archivo SemiBold"/>
            </a:endParaRPr>
          </a:p>
        </p:txBody>
      </p:sp>
      <p:pic>
        <p:nvPicPr>
          <p:cNvPr id="328" name="Google Shape;328;g2dab38486e6_0_116"/>
          <p:cNvPicPr preferRelativeResize="0"/>
          <p:nvPr/>
        </p:nvPicPr>
        <p:blipFill rotWithShape="1">
          <a:blip r:embed="rId3">
            <a:alphaModFix/>
          </a:blip>
          <a:srcRect b="67111" l="0" r="0" t="0"/>
          <a:stretch/>
        </p:blipFill>
        <p:spPr>
          <a:xfrm>
            <a:off x="1327325" y="2319125"/>
            <a:ext cx="13394998" cy="2927061"/>
          </a:xfrm>
          <a:prstGeom prst="rect">
            <a:avLst/>
          </a:prstGeom>
          <a:noFill/>
          <a:ln>
            <a:noFill/>
          </a:ln>
        </p:spPr>
      </p:pic>
      <p:pic>
        <p:nvPicPr>
          <p:cNvPr id="329" name="Google Shape;329;g2dab38486e6_0_116"/>
          <p:cNvPicPr preferRelativeResize="0"/>
          <p:nvPr/>
        </p:nvPicPr>
        <p:blipFill rotWithShape="1">
          <a:blip r:embed="rId4">
            <a:alphaModFix/>
          </a:blip>
          <a:srcRect b="66287" l="0" r="0" t="0"/>
          <a:stretch/>
        </p:blipFill>
        <p:spPr>
          <a:xfrm>
            <a:off x="1327325" y="5843301"/>
            <a:ext cx="13395000" cy="2997874"/>
          </a:xfrm>
          <a:prstGeom prst="rect">
            <a:avLst/>
          </a:prstGeom>
          <a:noFill/>
          <a:ln>
            <a:noFill/>
          </a:ln>
        </p:spPr>
      </p:pic>
      <p:sp>
        <p:nvSpPr>
          <p:cNvPr id="330" name="Google Shape;330;g2dab38486e6_0_116"/>
          <p:cNvSpPr/>
          <p:nvPr/>
        </p:nvSpPr>
        <p:spPr>
          <a:xfrm rot="10800000">
            <a:off x="8484725" y="7000300"/>
            <a:ext cx="1602000" cy="5220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34" name="Shape 334"/>
        <p:cNvGrpSpPr/>
        <p:nvPr/>
      </p:nvGrpSpPr>
      <p:grpSpPr>
        <a:xfrm>
          <a:off x="0" y="0"/>
          <a:ext cx="0" cy="0"/>
          <a:chOff x="0" y="0"/>
          <a:chExt cx="0" cy="0"/>
        </a:xfrm>
      </p:grpSpPr>
      <p:sp>
        <p:nvSpPr>
          <p:cNvPr id="335" name="Google Shape;335;g2dba649a726_0_76"/>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6" name="Google Shape;336;g2dba649a726_0_76"/>
          <p:cNvSpPr txBox="1"/>
          <p:nvPr/>
        </p:nvSpPr>
        <p:spPr>
          <a:xfrm>
            <a:off x="1028700" y="914400"/>
            <a:ext cx="163362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AUGMENTATION - FEAR (TIME SHIFT/STRETCH)</a:t>
            </a:r>
            <a:endParaRPr sz="1600">
              <a:latin typeface="Archivo SemiBold"/>
              <a:ea typeface="Archivo SemiBold"/>
              <a:cs typeface="Archivo SemiBold"/>
              <a:sym typeface="Archivo SemiBold"/>
            </a:endParaRPr>
          </a:p>
        </p:txBody>
      </p:sp>
      <p:pic>
        <p:nvPicPr>
          <p:cNvPr id="337" name="Google Shape;337;g2dba649a726_0_76"/>
          <p:cNvPicPr preferRelativeResize="0"/>
          <p:nvPr/>
        </p:nvPicPr>
        <p:blipFill rotWithShape="1">
          <a:blip r:embed="rId3">
            <a:alphaModFix/>
          </a:blip>
          <a:srcRect b="67111" l="0" r="0" t="0"/>
          <a:stretch/>
        </p:blipFill>
        <p:spPr>
          <a:xfrm>
            <a:off x="1327325" y="2319125"/>
            <a:ext cx="13394998" cy="2927061"/>
          </a:xfrm>
          <a:prstGeom prst="rect">
            <a:avLst/>
          </a:prstGeom>
          <a:noFill/>
          <a:ln>
            <a:noFill/>
          </a:ln>
        </p:spPr>
      </p:pic>
      <p:pic>
        <p:nvPicPr>
          <p:cNvPr id="338" name="Google Shape;338;g2dba649a726_0_76"/>
          <p:cNvPicPr preferRelativeResize="0"/>
          <p:nvPr/>
        </p:nvPicPr>
        <p:blipFill rotWithShape="1">
          <a:blip r:embed="rId4">
            <a:alphaModFix/>
          </a:blip>
          <a:srcRect b="66287" l="0" r="0" t="0"/>
          <a:stretch/>
        </p:blipFill>
        <p:spPr>
          <a:xfrm>
            <a:off x="1327325" y="5843301"/>
            <a:ext cx="13395000" cy="29978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42" name="Shape 342"/>
        <p:cNvGrpSpPr/>
        <p:nvPr/>
      </p:nvGrpSpPr>
      <p:grpSpPr>
        <a:xfrm>
          <a:off x="0" y="0"/>
          <a:ext cx="0" cy="0"/>
          <a:chOff x="0" y="0"/>
          <a:chExt cx="0" cy="0"/>
        </a:xfrm>
      </p:grpSpPr>
      <p:sp>
        <p:nvSpPr>
          <p:cNvPr id="343" name="Google Shape;343;g2dba649a726_0_83"/>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g2dba649a726_0_83"/>
          <p:cNvSpPr txBox="1"/>
          <p:nvPr/>
        </p:nvSpPr>
        <p:spPr>
          <a:xfrm>
            <a:off x="1028700" y="914400"/>
            <a:ext cx="128925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AUGMENTATION - FEAR (PITCH SHIFT)</a:t>
            </a:r>
            <a:endParaRPr sz="1600">
              <a:latin typeface="Archivo SemiBold"/>
              <a:ea typeface="Archivo SemiBold"/>
              <a:cs typeface="Archivo SemiBold"/>
              <a:sym typeface="Archivo SemiBold"/>
            </a:endParaRPr>
          </a:p>
        </p:txBody>
      </p:sp>
      <p:pic>
        <p:nvPicPr>
          <p:cNvPr id="345" name="Google Shape;345;g2dba649a726_0_83"/>
          <p:cNvPicPr preferRelativeResize="0"/>
          <p:nvPr/>
        </p:nvPicPr>
        <p:blipFill rotWithShape="1">
          <a:blip r:embed="rId3">
            <a:alphaModFix/>
          </a:blip>
          <a:srcRect b="67111" l="0" r="0" t="0"/>
          <a:stretch/>
        </p:blipFill>
        <p:spPr>
          <a:xfrm>
            <a:off x="1327325" y="2319125"/>
            <a:ext cx="13394998" cy="2927061"/>
          </a:xfrm>
          <a:prstGeom prst="rect">
            <a:avLst/>
          </a:prstGeom>
          <a:noFill/>
          <a:ln>
            <a:noFill/>
          </a:ln>
        </p:spPr>
      </p:pic>
      <p:pic>
        <p:nvPicPr>
          <p:cNvPr id="346" name="Google Shape;346;g2dba649a726_0_83"/>
          <p:cNvPicPr preferRelativeResize="0"/>
          <p:nvPr/>
        </p:nvPicPr>
        <p:blipFill rotWithShape="1">
          <a:blip r:embed="rId4">
            <a:alphaModFix/>
          </a:blip>
          <a:srcRect b="66287" l="0" r="0" t="0"/>
          <a:stretch/>
        </p:blipFill>
        <p:spPr>
          <a:xfrm>
            <a:off x="1327325" y="5843301"/>
            <a:ext cx="13395000" cy="2997874"/>
          </a:xfrm>
          <a:prstGeom prst="rect">
            <a:avLst/>
          </a:prstGeom>
          <a:noFill/>
          <a:ln>
            <a:noFill/>
          </a:ln>
        </p:spPr>
      </p:pic>
      <p:sp>
        <p:nvSpPr>
          <p:cNvPr id="347" name="Google Shape;347;g2dba649a726_0_83"/>
          <p:cNvSpPr/>
          <p:nvPr/>
        </p:nvSpPr>
        <p:spPr>
          <a:xfrm rot="10800000">
            <a:off x="7043850" y="6276750"/>
            <a:ext cx="1675200" cy="3663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348" name="Google Shape;348;g2dba649a726_0_83"/>
          <p:cNvSpPr/>
          <p:nvPr/>
        </p:nvSpPr>
        <p:spPr>
          <a:xfrm rot="10800000">
            <a:off x="7043850" y="7673625"/>
            <a:ext cx="1675200" cy="3663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52" name="Shape 352"/>
        <p:cNvGrpSpPr/>
        <p:nvPr/>
      </p:nvGrpSpPr>
      <p:grpSpPr>
        <a:xfrm>
          <a:off x="0" y="0"/>
          <a:ext cx="0" cy="0"/>
          <a:chOff x="0" y="0"/>
          <a:chExt cx="0" cy="0"/>
        </a:xfrm>
      </p:grpSpPr>
      <p:sp>
        <p:nvSpPr>
          <p:cNvPr id="353" name="Google Shape;353;g2dab38486e6_0_278"/>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4" name="Google Shape;354;g2dab38486e6_0_278"/>
          <p:cNvSpPr txBox="1"/>
          <p:nvPr/>
        </p:nvSpPr>
        <p:spPr>
          <a:xfrm>
            <a:off x="1028700" y="914400"/>
            <a:ext cx="88275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LINEAR SPECTROGRAM</a:t>
            </a:r>
            <a:r>
              <a:rPr lang="en-US" sz="3870">
                <a:solidFill>
                  <a:srgbClr val="A645B2"/>
                </a:solidFill>
                <a:latin typeface="Archivo SemiBold"/>
                <a:ea typeface="Archivo SemiBold"/>
                <a:cs typeface="Archivo SemiBold"/>
                <a:sym typeface="Archivo SemiBold"/>
              </a:rPr>
              <a:t> - FEAR</a:t>
            </a:r>
            <a:endParaRPr sz="1600">
              <a:latin typeface="Archivo SemiBold"/>
              <a:ea typeface="Archivo SemiBold"/>
              <a:cs typeface="Archivo SemiBold"/>
              <a:sym typeface="Archivo SemiBold"/>
            </a:endParaRPr>
          </a:p>
        </p:txBody>
      </p:sp>
      <p:pic>
        <p:nvPicPr>
          <p:cNvPr id="355" name="Google Shape;355;g2dab38486e6_0_278"/>
          <p:cNvPicPr preferRelativeResize="0"/>
          <p:nvPr/>
        </p:nvPicPr>
        <p:blipFill rotWithShape="1">
          <a:blip r:embed="rId3">
            <a:alphaModFix/>
          </a:blip>
          <a:srcRect b="33463" l="0" r="0" t="32853"/>
          <a:stretch/>
        </p:blipFill>
        <p:spPr>
          <a:xfrm>
            <a:off x="1028700" y="2282300"/>
            <a:ext cx="12078525" cy="2719024"/>
          </a:xfrm>
          <a:prstGeom prst="rect">
            <a:avLst/>
          </a:prstGeom>
          <a:noFill/>
          <a:ln>
            <a:noFill/>
          </a:ln>
        </p:spPr>
      </p:pic>
      <p:pic>
        <p:nvPicPr>
          <p:cNvPr id="356" name="Google Shape;356;g2dab38486e6_0_278"/>
          <p:cNvPicPr preferRelativeResize="0"/>
          <p:nvPr/>
        </p:nvPicPr>
        <p:blipFill rotWithShape="1">
          <a:blip r:embed="rId4">
            <a:alphaModFix/>
          </a:blip>
          <a:srcRect b="33070" l="0" r="0" t="33218"/>
          <a:stretch/>
        </p:blipFill>
        <p:spPr>
          <a:xfrm>
            <a:off x="1028700" y="5418651"/>
            <a:ext cx="12078524" cy="2719024"/>
          </a:xfrm>
          <a:prstGeom prst="rect">
            <a:avLst/>
          </a:prstGeom>
          <a:noFill/>
          <a:ln>
            <a:noFill/>
          </a:ln>
        </p:spPr>
      </p:pic>
      <p:sp>
        <p:nvSpPr>
          <p:cNvPr id="357" name="Google Shape;357;g2dab38486e6_0_278"/>
          <p:cNvSpPr txBox="1"/>
          <p:nvPr/>
        </p:nvSpPr>
        <p:spPr>
          <a:xfrm>
            <a:off x="13107225" y="2704325"/>
            <a:ext cx="5056500" cy="67029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Augmentation here has little to no effect as compared to ‘Angry’ and ‘Disgust’ emotions.</a:t>
            </a:r>
            <a:endParaRPr sz="2700">
              <a:solidFill>
                <a:schemeClr val="dk1"/>
              </a:solidFill>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00" name="Shape 100"/>
        <p:cNvGrpSpPr/>
        <p:nvPr/>
      </p:nvGrpSpPr>
      <p:grpSpPr>
        <a:xfrm>
          <a:off x="0" y="0"/>
          <a:ext cx="0" cy="0"/>
          <a:chOff x="0" y="0"/>
          <a:chExt cx="0" cy="0"/>
        </a:xfrm>
      </p:grpSpPr>
      <p:sp>
        <p:nvSpPr>
          <p:cNvPr id="101" name="Google Shape;101;p2"/>
          <p:cNvSpPr/>
          <p:nvPr/>
        </p:nvSpPr>
        <p:spPr>
          <a:xfrm>
            <a:off x="10393417" y="-5878301"/>
            <a:ext cx="9919936" cy="9535538"/>
          </a:xfrm>
          <a:custGeom>
            <a:rect b="b" l="l" r="r" t="t"/>
            <a:pathLst>
              <a:path extrusionOk="0" h="9535538" w="9919936">
                <a:moveTo>
                  <a:pt x="0" y="0"/>
                </a:moveTo>
                <a:lnTo>
                  <a:pt x="9919935" y="0"/>
                </a:lnTo>
                <a:lnTo>
                  <a:pt x="9919935" y="9535538"/>
                </a:lnTo>
                <a:lnTo>
                  <a:pt x="0" y="9535538"/>
                </a:lnTo>
                <a:lnTo>
                  <a:pt x="0" y="0"/>
                </a:lnTo>
                <a:close/>
              </a:path>
            </a:pathLst>
          </a:custGeom>
          <a:blipFill rotWithShape="1">
            <a:blip r:embed="rId3">
              <a:alphaModFix/>
            </a:blip>
            <a:stretch>
              <a:fillRect b="0" l="0" r="0" t="0"/>
            </a:stretch>
          </a:blipFill>
          <a:ln>
            <a:noFill/>
          </a:ln>
        </p:spPr>
      </p:sp>
      <p:sp>
        <p:nvSpPr>
          <p:cNvPr id="102" name="Google Shape;102;p2"/>
          <p:cNvSpPr/>
          <p:nvPr/>
        </p:nvSpPr>
        <p:spPr>
          <a:xfrm rot="9395243">
            <a:off x="-2202389" y="6618915"/>
            <a:ext cx="11218039" cy="11564988"/>
          </a:xfrm>
          <a:custGeom>
            <a:rect b="b" l="l" r="r" t="t"/>
            <a:pathLst>
              <a:path extrusionOk="0" h="11564988" w="11218039">
                <a:moveTo>
                  <a:pt x="0" y="0"/>
                </a:moveTo>
                <a:lnTo>
                  <a:pt x="11218039" y="0"/>
                </a:lnTo>
                <a:lnTo>
                  <a:pt x="11218039" y="11564989"/>
                </a:lnTo>
                <a:lnTo>
                  <a:pt x="0" y="11564989"/>
                </a:lnTo>
                <a:lnTo>
                  <a:pt x="0" y="0"/>
                </a:lnTo>
                <a:close/>
              </a:path>
            </a:pathLst>
          </a:custGeom>
          <a:blipFill rotWithShape="1">
            <a:blip r:embed="rId4">
              <a:alphaModFix/>
            </a:blip>
            <a:stretch>
              <a:fillRect b="0" l="0" r="0" t="0"/>
            </a:stretch>
          </a:blipFill>
          <a:ln>
            <a:noFill/>
          </a:ln>
        </p:spPr>
      </p:sp>
      <p:sp>
        <p:nvSpPr>
          <p:cNvPr id="103" name="Google Shape;103;p2"/>
          <p:cNvSpPr txBox="1"/>
          <p:nvPr/>
        </p:nvSpPr>
        <p:spPr>
          <a:xfrm>
            <a:off x="8686800" y="2765150"/>
            <a:ext cx="8162400" cy="58866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i="0" lang="en-US" sz="4068" u="none" cap="none" strike="noStrike">
                <a:solidFill>
                  <a:srgbClr val="5E17EB"/>
                </a:solidFill>
                <a:latin typeface="Archivo SemiBold"/>
                <a:ea typeface="Archivo SemiBold"/>
                <a:cs typeface="Archivo SemiBold"/>
                <a:sym typeface="Archivo SemiBold"/>
              </a:rPr>
              <a:t>01 - Introduction</a:t>
            </a:r>
            <a:endParaRPr sz="1500">
              <a:latin typeface="Archivo SemiBold"/>
              <a:ea typeface="Archivo SemiBold"/>
              <a:cs typeface="Archivo SemiBold"/>
              <a:sym typeface="Archivo SemiBold"/>
            </a:endParaRPr>
          </a:p>
          <a:p>
            <a:pPr indent="0" lvl="0" marL="0" marR="0" rtl="0" algn="l">
              <a:lnSpc>
                <a:spcPct val="140020"/>
              </a:lnSpc>
              <a:spcBef>
                <a:spcPts val="0"/>
              </a:spcBef>
              <a:spcAft>
                <a:spcPts val="0"/>
              </a:spcAft>
              <a:buNone/>
            </a:pPr>
            <a:r>
              <a:rPr i="0" lang="en-US" sz="4068" u="none" cap="none" strike="noStrike">
                <a:solidFill>
                  <a:srgbClr val="5E17EB"/>
                </a:solidFill>
                <a:latin typeface="Archivo SemiBold"/>
                <a:ea typeface="Archivo SemiBold"/>
                <a:cs typeface="Archivo SemiBold"/>
                <a:sym typeface="Archivo SemiBold"/>
              </a:rPr>
              <a:t>02 - </a:t>
            </a:r>
            <a:r>
              <a:rPr lang="en-US" sz="4068">
                <a:solidFill>
                  <a:srgbClr val="5E17EB"/>
                </a:solidFill>
                <a:latin typeface="Archivo SemiBold"/>
                <a:ea typeface="Archivo SemiBold"/>
                <a:cs typeface="Archivo SemiBold"/>
                <a:sym typeface="Archivo SemiBold"/>
              </a:rPr>
              <a:t>Context + Problem Statement</a:t>
            </a:r>
            <a:endParaRPr sz="4068">
              <a:solidFill>
                <a:srgbClr val="5E17EB"/>
              </a:solidFill>
              <a:latin typeface="Archivo SemiBold"/>
              <a:ea typeface="Archivo SemiBold"/>
              <a:cs typeface="Archivo SemiBold"/>
              <a:sym typeface="Archivo SemiBold"/>
            </a:endParaRPr>
          </a:p>
          <a:p>
            <a:pPr indent="0" lvl="0" marL="0" marR="0" rtl="0" algn="l">
              <a:lnSpc>
                <a:spcPct val="140020"/>
              </a:lnSpc>
              <a:spcBef>
                <a:spcPts val="0"/>
              </a:spcBef>
              <a:spcAft>
                <a:spcPts val="0"/>
              </a:spcAft>
              <a:buNone/>
            </a:pPr>
            <a:r>
              <a:rPr lang="en-US" sz="4068">
                <a:solidFill>
                  <a:srgbClr val="5E17EB"/>
                </a:solidFill>
                <a:latin typeface="Archivo SemiBold"/>
                <a:ea typeface="Archivo SemiBold"/>
                <a:cs typeface="Archivo SemiBold"/>
                <a:sym typeface="Archivo SemiBold"/>
              </a:rPr>
              <a:t>03 - Methodology</a:t>
            </a:r>
            <a:endParaRPr sz="1500">
              <a:latin typeface="Archivo SemiBold"/>
              <a:ea typeface="Archivo SemiBold"/>
              <a:cs typeface="Archivo SemiBold"/>
              <a:sym typeface="Archivo SemiBold"/>
            </a:endParaRPr>
          </a:p>
          <a:p>
            <a:pPr indent="0" lvl="0" marL="0" marR="0" rtl="0" algn="l">
              <a:lnSpc>
                <a:spcPct val="140020"/>
              </a:lnSpc>
              <a:spcBef>
                <a:spcPts val="0"/>
              </a:spcBef>
              <a:spcAft>
                <a:spcPts val="0"/>
              </a:spcAft>
              <a:buNone/>
            </a:pPr>
            <a:r>
              <a:rPr i="0" lang="en-US" sz="4068" u="none" cap="none" strike="noStrike">
                <a:solidFill>
                  <a:srgbClr val="5E17EB"/>
                </a:solidFill>
                <a:latin typeface="Archivo SemiBold"/>
                <a:ea typeface="Archivo SemiBold"/>
                <a:cs typeface="Archivo SemiBold"/>
                <a:sym typeface="Archivo SemiBold"/>
              </a:rPr>
              <a:t>0</a:t>
            </a:r>
            <a:r>
              <a:rPr lang="en-US" sz="4068">
                <a:solidFill>
                  <a:srgbClr val="5E17EB"/>
                </a:solidFill>
                <a:latin typeface="Archivo SemiBold"/>
                <a:ea typeface="Archivo SemiBold"/>
                <a:cs typeface="Archivo SemiBold"/>
                <a:sym typeface="Archivo SemiBold"/>
              </a:rPr>
              <a:t>4</a:t>
            </a:r>
            <a:r>
              <a:rPr i="0" lang="en-US" sz="4068" u="none" cap="none" strike="noStrike">
                <a:solidFill>
                  <a:srgbClr val="5E17EB"/>
                </a:solidFill>
                <a:latin typeface="Archivo SemiBold"/>
                <a:ea typeface="Archivo SemiBold"/>
                <a:cs typeface="Archivo SemiBold"/>
                <a:sym typeface="Archivo SemiBold"/>
              </a:rPr>
              <a:t> - </a:t>
            </a:r>
            <a:r>
              <a:rPr lang="en-US" sz="4068">
                <a:solidFill>
                  <a:srgbClr val="5E17EB"/>
                </a:solidFill>
                <a:latin typeface="Archivo SemiBold"/>
                <a:ea typeface="Archivo SemiBold"/>
                <a:cs typeface="Archivo SemiBold"/>
                <a:sym typeface="Archivo SemiBold"/>
              </a:rPr>
              <a:t>Insights</a:t>
            </a:r>
            <a:endParaRPr i="0" sz="4068" u="none" cap="none" strike="noStrike">
              <a:solidFill>
                <a:srgbClr val="5E17EB"/>
              </a:solidFill>
              <a:latin typeface="Archivo SemiBold"/>
              <a:ea typeface="Archivo SemiBold"/>
              <a:cs typeface="Archivo SemiBold"/>
              <a:sym typeface="Archivo SemiBold"/>
            </a:endParaRPr>
          </a:p>
          <a:p>
            <a:pPr indent="0" lvl="0" marL="0" marR="0" rtl="0" algn="l">
              <a:lnSpc>
                <a:spcPct val="140020"/>
              </a:lnSpc>
              <a:spcBef>
                <a:spcPts val="0"/>
              </a:spcBef>
              <a:spcAft>
                <a:spcPts val="0"/>
              </a:spcAft>
              <a:buNone/>
            </a:pPr>
            <a:r>
              <a:rPr lang="en-US" sz="4068">
                <a:solidFill>
                  <a:srgbClr val="5E17EB"/>
                </a:solidFill>
                <a:latin typeface="Archivo SemiBold"/>
                <a:ea typeface="Archivo SemiBold"/>
                <a:cs typeface="Archivo SemiBold"/>
                <a:sym typeface="Archivo SemiBold"/>
              </a:rPr>
              <a:t>05 - Predictions</a:t>
            </a:r>
            <a:endParaRPr sz="4068">
              <a:solidFill>
                <a:srgbClr val="5E17EB"/>
              </a:solidFill>
              <a:latin typeface="Archivo SemiBold"/>
              <a:ea typeface="Archivo SemiBold"/>
              <a:cs typeface="Archivo SemiBold"/>
              <a:sym typeface="Archivo SemiBold"/>
            </a:endParaRPr>
          </a:p>
          <a:p>
            <a:pPr indent="0" lvl="0" marL="0" marR="0" rtl="0" algn="l">
              <a:lnSpc>
                <a:spcPct val="140020"/>
              </a:lnSpc>
              <a:spcBef>
                <a:spcPts val="0"/>
              </a:spcBef>
              <a:spcAft>
                <a:spcPts val="0"/>
              </a:spcAft>
              <a:buNone/>
            </a:pPr>
            <a:r>
              <a:rPr i="0" lang="en-US" sz="4068" u="none" cap="none" strike="noStrike">
                <a:solidFill>
                  <a:srgbClr val="5E17EB"/>
                </a:solidFill>
                <a:latin typeface="Archivo SemiBold"/>
                <a:ea typeface="Archivo SemiBold"/>
                <a:cs typeface="Archivo SemiBold"/>
                <a:sym typeface="Archivo SemiBold"/>
              </a:rPr>
              <a:t>0</a:t>
            </a:r>
            <a:r>
              <a:rPr lang="en-US" sz="4068">
                <a:solidFill>
                  <a:srgbClr val="5E17EB"/>
                </a:solidFill>
                <a:latin typeface="Archivo SemiBold"/>
                <a:ea typeface="Archivo SemiBold"/>
                <a:cs typeface="Archivo SemiBold"/>
                <a:sym typeface="Archivo SemiBold"/>
              </a:rPr>
              <a:t>6</a:t>
            </a:r>
            <a:r>
              <a:rPr i="0" lang="en-US" sz="4068" u="none" cap="none" strike="noStrike">
                <a:solidFill>
                  <a:srgbClr val="5E17EB"/>
                </a:solidFill>
                <a:latin typeface="Archivo SemiBold"/>
                <a:ea typeface="Archivo SemiBold"/>
                <a:cs typeface="Archivo SemiBold"/>
                <a:sym typeface="Archivo SemiBold"/>
              </a:rPr>
              <a:t> - </a:t>
            </a:r>
            <a:r>
              <a:rPr lang="en-US" sz="4068">
                <a:solidFill>
                  <a:srgbClr val="5E17EB"/>
                </a:solidFill>
                <a:latin typeface="Archivo SemiBold"/>
                <a:ea typeface="Archivo SemiBold"/>
                <a:cs typeface="Archivo SemiBold"/>
                <a:sym typeface="Archivo SemiBold"/>
              </a:rPr>
              <a:t>Conclusion</a:t>
            </a:r>
            <a:endParaRPr sz="4068">
              <a:solidFill>
                <a:srgbClr val="5E17EB"/>
              </a:solidFill>
              <a:latin typeface="Archivo SemiBold"/>
              <a:ea typeface="Archivo SemiBold"/>
              <a:cs typeface="Archivo SemiBold"/>
              <a:sym typeface="Archivo SemiBold"/>
            </a:endParaRPr>
          </a:p>
          <a:p>
            <a:pPr indent="0" lvl="0" marL="0" marR="0" rtl="0" algn="l">
              <a:lnSpc>
                <a:spcPct val="140020"/>
              </a:lnSpc>
              <a:spcBef>
                <a:spcPts val="0"/>
              </a:spcBef>
              <a:spcAft>
                <a:spcPts val="0"/>
              </a:spcAft>
              <a:buNone/>
            </a:pPr>
            <a:r>
              <a:rPr lang="en-US" sz="4068">
                <a:solidFill>
                  <a:srgbClr val="5E17EB"/>
                </a:solidFill>
                <a:latin typeface="Archivo SemiBold"/>
                <a:ea typeface="Archivo SemiBold"/>
                <a:cs typeface="Archivo SemiBold"/>
                <a:sym typeface="Archivo SemiBold"/>
              </a:rPr>
              <a:t>07 - Demo</a:t>
            </a:r>
            <a:endParaRPr sz="4068">
              <a:solidFill>
                <a:srgbClr val="5E17EB"/>
              </a:solidFill>
              <a:latin typeface="Archivo SemiBold"/>
              <a:ea typeface="Archivo SemiBold"/>
              <a:cs typeface="Archivo SemiBold"/>
              <a:sym typeface="Archivo SemiBold"/>
            </a:endParaRPr>
          </a:p>
        </p:txBody>
      </p:sp>
      <p:sp>
        <p:nvSpPr>
          <p:cNvPr id="104" name="Google Shape;104;p2"/>
          <p:cNvSpPr txBox="1"/>
          <p:nvPr/>
        </p:nvSpPr>
        <p:spPr>
          <a:xfrm>
            <a:off x="4794890" y="4356602"/>
            <a:ext cx="2842500" cy="747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4855">
                <a:solidFill>
                  <a:srgbClr val="A645B2"/>
                </a:solidFill>
                <a:latin typeface="Archivo"/>
                <a:ea typeface="Archivo"/>
                <a:cs typeface="Archivo"/>
                <a:sym typeface="Archivo"/>
              </a:rPr>
              <a:t>AGENDA</a:t>
            </a:r>
            <a:endParaRPr b="1">
              <a:latin typeface="Archivo"/>
              <a:ea typeface="Archivo"/>
              <a:cs typeface="Archivo"/>
              <a:sym typeface="Archiv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61" name="Shape 361"/>
        <p:cNvGrpSpPr/>
        <p:nvPr/>
      </p:nvGrpSpPr>
      <p:grpSpPr>
        <a:xfrm>
          <a:off x="0" y="0"/>
          <a:ext cx="0" cy="0"/>
          <a:chOff x="0" y="0"/>
          <a:chExt cx="0" cy="0"/>
        </a:xfrm>
      </p:grpSpPr>
      <p:sp>
        <p:nvSpPr>
          <p:cNvPr id="362" name="Google Shape;362;g2dab38486e6_0_598"/>
          <p:cNvSpPr/>
          <p:nvPr/>
        </p:nvSpPr>
        <p:spPr>
          <a:xfrm rot="-6004460">
            <a:off x="-76883" y="4718857"/>
            <a:ext cx="8718649" cy="11434293"/>
          </a:xfrm>
          <a:custGeom>
            <a:rect b="b" l="l" r="r" t="t"/>
            <a:pathLst>
              <a:path extrusionOk="0" h="11429437" w="8714946">
                <a:moveTo>
                  <a:pt x="0" y="0"/>
                </a:moveTo>
                <a:lnTo>
                  <a:pt x="8714946" y="0"/>
                </a:lnTo>
                <a:lnTo>
                  <a:pt x="8714946" y="11429437"/>
                </a:lnTo>
                <a:lnTo>
                  <a:pt x="0" y="11429437"/>
                </a:lnTo>
                <a:lnTo>
                  <a:pt x="0" y="0"/>
                </a:lnTo>
                <a:close/>
              </a:path>
            </a:pathLst>
          </a:custGeom>
          <a:blipFill rotWithShape="1">
            <a:blip r:embed="rId3">
              <a:alphaModFix/>
            </a:blip>
            <a:stretch>
              <a:fillRect b="0" l="0" r="0" t="0"/>
            </a:stretch>
          </a:blipFill>
          <a:ln>
            <a:noFill/>
          </a:ln>
        </p:spPr>
      </p:sp>
      <p:sp>
        <p:nvSpPr>
          <p:cNvPr id="363" name="Google Shape;363;g2dab38486e6_0_598"/>
          <p:cNvSpPr/>
          <p:nvPr/>
        </p:nvSpPr>
        <p:spPr>
          <a:xfrm rot="9788994">
            <a:off x="7554858" y="-3833338"/>
            <a:ext cx="8212745" cy="8233328"/>
          </a:xfrm>
          <a:custGeom>
            <a:rect b="b" l="l" r="r" t="t"/>
            <a:pathLst>
              <a:path extrusionOk="0" h="8229600" w="8209026">
                <a:moveTo>
                  <a:pt x="0" y="0"/>
                </a:moveTo>
                <a:lnTo>
                  <a:pt x="8209026" y="0"/>
                </a:lnTo>
                <a:lnTo>
                  <a:pt x="8209026" y="8229600"/>
                </a:lnTo>
                <a:lnTo>
                  <a:pt x="0" y="8229600"/>
                </a:lnTo>
                <a:lnTo>
                  <a:pt x="0" y="0"/>
                </a:lnTo>
                <a:close/>
              </a:path>
            </a:pathLst>
          </a:custGeom>
          <a:blipFill rotWithShape="1">
            <a:blip r:embed="rId4">
              <a:alphaModFix/>
            </a:blip>
            <a:stretch>
              <a:fillRect b="0" l="0" r="0" t="0"/>
            </a:stretch>
          </a:blipFill>
          <a:ln>
            <a:noFill/>
          </a:ln>
        </p:spPr>
      </p:sp>
      <p:sp>
        <p:nvSpPr>
          <p:cNvPr id="364" name="Google Shape;364;g2dab38486e6_0_598"/>
          <p:cNvSpPr txBox="1"/>
          <p:nvPr/>
        </p:nvSpPr>
        <p:spPr>
          <a:xfrm>
            <a:off x="2933700" y="4681800"/>
            <a:ext cx="8720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5E17EB"/>
                </a:solidFill>
                <a:latin typeface="Archivo"/>
                <a:ea typeface="Archivo"/>
                <a:cs typeface="Archivo"/>
                <a:sym typeface="Archivo"/>
              </a:rPr>
              <a:t>0</a:t>
            </a:r>
            <a:r>
              <a:rPr b="1" lang="en-US" sz="6000">
                <a:solidFill>
                  <a:srgbClr val="5E17EB"/>
                </a:solidFill>
                <a:latin typeface="Archivo"/>
                <a:ea typeface="Archivo"/>
                <a:cs typeface="Archivo"/>
                <a:sym typeface="Archivo"/>
              </a:rPr>
              <a:t>5 </a:t>
            </a:r>
            <a:r>
              <a:rPr b="1" i="0" lang="en-US" sz="6000" u="none" cap="none" strike="noStrike">
                <a:solidFill>
                  <a:srgbClr val="5E17EB"/>
                </a:solidFill>
                <a:latin typeface="Archivo"/>
                <a:ea typeface="Archivo"/>
                <a:cs typeface="Archivo"/>
                <a:sym typeface="Archivo"/>
              </a:rPr>
              <a:t>  </a:t>
            </a:r>
            <a:r>
              <a:rPr b="1" lang="en-US" sz="6000">
                <a:solidFill>
                  <a:srgbClr val="5E17EB"/>
                </a:solidFill>
                <a:latin typeface="Archivo"/>
                <a:ea typeface="Archivo"/>
                <a:cs typeface="Archivo"/>
                <a:sym typeface="Archivo"/>
              </a:rPr>
              <a:t>PREDICTIONS</a:t>
            </a:r>
            <a:endParaRPr b="1" sz="6000">
              <a:latin typeface="Archivo"/>
              <a:ea typeface="Archivo"/>
              <a:cs typeface="Archivo"/>
              <a:sym typeface="Archivo"/>
            </a:endParaRPr>
          </a:p>
        </p:txBody>
      </p:sp>
      <p:pic>
        <p:nvPicPr>
          <p:cNvPr id="365" name="Google Shape;365;g2dab38486e6_0_598"/>
          <p:cNvPicPr preferRelativeResize="0"/>
          <p:nvPr/>
        </p:nvPicPr>
        <p:blipFill rotWithShape="1">
          <a:blip r:embed="rId5">
            <a:alphaModFix/>
          </a:blip>
          <a:srcRect b="5051" l="5172" r="5181" t="5060"/>
          <a:stretch/>
        </p:blipFill>
        <p:spPr>
          <a:xfrm>
            <a:off x="1235075" y="4484250"/>
            <a:ext cx="1383300" cy="1318500"/>
          </a:xfrm>
          <a:prstGeom prst="roundRect">
            <a:avLst>
              <a:gd fmla="val 16667" name="adj"/>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69" name="Shape 369"/>
        <p:cNvGrpSpPr/>
        <p:nvPr/>
      </p:nvGrpSpPr>
      <p:grpSpPr>
        <a:xfrm>
          <a:off x="0" y="0"/>
          <a:ext cx="0" cy="0"/>
          <a:chOff x="0" y="0"/>
          <a:chExt cx="0" cy="0"/>
        </a:xfrm>
      </p:grpSpPr>
      <p:sp>
        <p:nvSpPr>
          <p:cNvPr id="370" name="Google Shape;370;p9"/>
          <p:cNvSpPr txBox="1"/>
          <p:nvPr>
            <p:ph idx="12" type="sldNum"/>
          </p:nvPr>
        </p:nvSpPr>
        <p:spPr>
          <a:xfrm>
            <a:off x="15746900" y="9586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1" name="Google Shape;371;p9"/>
          <p:cNvSpPr txBox="1"/>
          <p:nvPr/>
        </p:nvSpPr>
        <p:spPr>
          <a:xfrm>
            <a:off x="1028700" y="914400"/>
            <a:ext cx="88896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MODEL EVALUATION</a:t>
            </a:r>
            <a:endParaRPr sz="1600">
              <a:latin typeface="Archivo SemiBold"/>
              <a:ea typeface="Archivo SemiBold"/>
              <a:cs typeface="Archivo SemiBold"/>
              <a:sym typeface="Archivo SemiBold"/>
            </a:endParaRPr>
          </a:p>
        </p:txBody>
      </p:sp>
      <p:graphicFrame>
        <p:nvGraphicFramePr>
          <p:cNvPr id="372" name="Google Shape;372;p9"/>
          <p:cNvGraphicFramePr/>
          <p:nvPr/>
        </p:nvGraphicFramePr>
        <p:xfrm>
          <a:off x="1982225" y="2531488"/>
          <a:ext cx="3000000" cy="3000000"/>
        </p:xfrm>
        <a:graphic>
          <a:graphicData uri="http://schemas.openxmlformats.org/drawingml/2006/table">
            <a:tbl>
              <a:tblPr>
                <a:noFill/>
                <a:tableStyleId>{E4A690BD-8E34-466B-B3D2-94865AE7C90E}</a:tableStyleId>
              </a:tblPr>
              <a:tblGrid>
                <a:gridCol w="3868725"/>
                <a:gridCol w="3004225"/>
                <a:gridCol w="3112250"/>
                <a:gridCol w="4956150"/>
              </a:tblGrid>
              <a:tr h="689050">
                <a:tc>
                  <a:txBody>
                    <a:bodyPr/>
                    <a:lstStyle/>
                    <a:p>
                      <a:pPr indent="0" lvl="0" marL="0" rtl="0" algn="l">
                        <a:spcBef>
                          <a:spcPts val="0"/>
                        </a:spcBef>
                        <a:spcAft>
                          <a:spcPts val="0"/>
                        </a:spcAft>
                        <a:buNone/>
                      </a:pPr>
                      <a:r>
                        <a:rPr lang="en-US" sz="2800">
                          <a:latin typeface="Archivo SemiBold"/>
                          <a:ea typeface="Archivo SemiBold"/>
                          <a:cs typeface="Archivo SemiBold"/>
                          <a:sym typeface="Archivo SemiBold"/>
                        </a:rPr>
                        <a:t>Model Name</a:t>
                      </a:r>
                      <a:endParaRPr sz="2800">
                        <a:latin typeface="Archivo SemiBold"/>
                        <a:ea typeface="Archivo SemiBold"/>
                        <a:cs typeface="Archivo SemiBold"/>
                        <a:sym typeface="Archivo SemiBold"/>
                      </a:endParaRPr>
                    </a:p>
                  </a:txBody>
                  <a:tcPr marT="91425" marB="91425" marR="91425" marL="91425"/>
                </a:tc>
                <a:tc>
                  <a:txBody>
                    <a:bodyPr/>
                    <a:lstStyle/>
                    <a:p>
                      <a:pPr indent="0" lvl="0" marL="0" rtl="0" algn="l">
                        <a:spcBef>
                          <a:spcPts val="0"/>
                        </a:spcBef>
                        <a:spcAft>
                          <a:spcPts val="0"/>
                        </a:spcAft>
                        <a:buNone/>
                      </a:pPr>
                      <a:r>
                        <a:rPr lang="en-US" sz="2800">
                          <a:latin typeface="Archivo SemiBold"/>
                          <a:ea typeface="Archivo SemiBold"/>
                          <a:cs typeface="Archivo SemiBold"/>
                          <a:sym typeface="Archivo SemiBold"/>
                        </a:rPr>
                        <a:t>Train Accuracy</a:t>
                      </a:r>
                      <a:endParaRPr sz="2800">
                        <a:latin typeface="Archivo SemiBold"/>
                        <a:ea typeface="Archivo SemiBold"/>
                        <a:cs typeface="Archivo SemiBold"/>
                        <a:sym typeface="Archivo SemiBold"/>
                      </a:endParaRPr>
                    </a:p>
                  </a:txBody>
                  <a:tcPr marT="91425" marB="91425" marR="91425" marL="91425"/>
                </a:tc>
                <a:tc>
                  <a:txBody>
                    <a:bodyPr/>
                    <a:lstStyle/>
                    <a:p>
                      <a:pPr indent="0" lvl="0" marL="0" rtl="0" algn="l">
                        <a:spcBef>
                          <a:spcPts val="0"/>
                        </a:spcBef>
                        <a:spcAft>
                          <a:spcPts val="0"/>
                        </a:spcAft>
                        <a:buNone/>
                      </a:pPr>
                      <a:r>
                        <a:rPr lang="en-US" sz="2800">
                          <a:latin typeface="Archivo SemiBold"/>
                          <a:ea typeface="Archivo SemiBold"/>
                          <a:cs typeface="Archivo SemiBold"/>
                          <a:sym typeface="Archivo SemiBold"/>
                        </a:rPr>
                        <a:t>Validation Accuracy</a:t>
                      </a:r>
                      <a:endParaRPr sz="2800">
                        <a:latin typeface="Archivo SemiBold"/>
                        <a:ea typeface="Archivo SemiBold"/>
                        <a:cs typeface="Archivo SemiBold"/>
                        <a:sym typeface="Archivo SemiBold"/>
                      </a:endParaRPr>
                    </a:p>
                  </a:txBody>
                  <a:tcPr marT="91425" marB="91425" marR="91425" marL="91425"/>
                </a:tc>
                <a:tc>
                  <a:txBody>
                    <a:bodyPr/>
                    <a:lstStyle/>
                    <a:p>
                      <a:pPr indent="0" lvl="0" marL="0" rtl="0" algn="l">
                        <a:spcBef>
                          <a:spcPts val="0"/>
                        </a:spcBef>
                        <a:spcAft>
                          <a:spcPts val="0"/>
                        </a:spcAft>
                        <a:buNone/>
                      </a:pPr>
                      <a:r>
                        <a:rPr lang="en-US" sz="2800">
                          <a:latin typeface="Archivo SemiBold"/>
                          <a:ea typeface="Archivo SemiBold"/>
                          <a:cs typeface="Archivo SemiBold"/>
                          <a:sym typeface="Archivo SemiBold"/>
                        </a:rPr>
                        <a:t>Processing Time (sec)</a:t>
                      </a:r>
                      <a:endParaRPr sz="2800">
                        <a:latin typeface="Archivo SemiBold"/>
                        <a:ea typeface="Archivo SemiBold"/>
                        <a:cs typeface="Archivo SemiBold"/>
                        <a:sym typeface="Archivo SemiBold"/>
                      </a:endParaRPr>
                    </a:p>
                  </a:txBody>
                  <a:tcPr marT="91425" marB="91425" marR="91425" marL="91425"/>
                </a:tc>
              </a:tr>
              <a:tr h="689050">
                <a:tc>
                  <a:txBody>
                    <a:bodyPr/>
                    <a:lstStyle/>
                    <a:p>
                      <a:pPr indent="0" lvl="0" marL="0" rtl="0" algn="l">
                        <a:spcBef>
                          <a:spcPts val="0"/>
                        </a:spcBef>
                        <a:spcAft>
                          <a:spcPts val="0"/>
                        </a:spcAft>
                        <a:buNone/>
                      </a:pPr>
                      <a:r>
                        <a:rPr lang="en-US" sz="2800">
                          <a:latin typeface="Archivo"/>
                          <a:ea typeface="Archivo"/>
                          <a:cs typeface="Archivo"/>
                          <a:sym typeface="Archivo"/>
                        </a:rPr>
                        <a:t>Random Forest Classifier</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1.0000</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0.6167</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33</a:t>
                      </a:r>
                      <a:endParaRPr sz="2800">
                        <a:latin typeface="Archivo"/>
                        <a:ea typeface="Archivo"/>
                        <a:cs typeface="Archivo"/>
                        <a:sym typeface="Archivo"/>
                      </a:endParaRPr>
                    </a:p>
                  </a:txBody>
                  <a:tcPr marT="91425" marB="91425" marR="91425" marL="91425"/>
                </a:tc>
              </a:tr>
              <a:tr h="1160550">
                <a:tc>
                  <a:txBody>
                    <a:bodyPr/>
                    <a:lstStyle/>
                    <a:p>
                      <a:pPr indent="0" lvl="0" marL="0" rtl="0" algn="l">
                        <a:spcBef>
                          <a:spcPts val="0"/>
                        </a:spcBef>
                        <a:spcAft>
                          <a:spcPts val="0"/>
                        </a:spcAft>
                        <a:buNone/>
                      </a:pPr>
                      <a:r>
                        <a:rPr lang="en-US" sz="2800">
                          <a:latin typeface="Archivo"/>
                          <a:ea typeface="Archivo"/>
                          <a:cs typeface="Archivo"/>
                          <a:sym typeface="Archivo"/>
                        </a:rPr>
                        <a:t>Multilayer Perceptron Classifier</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0.7019</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0.6465</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4038</a:t>
                      </a:r>
                      <a:endParaRPr sz="2800">
                        <a:latin typeface="Archivo"/>
                        <a:ea typeface="Archivo"/>
                        <a:cs typeface="Archivo"/>
                        <a:sym typeface="Archivo"/>
                      </a:endParaRPr>
                    </a:p>
                  </a:txBody>
                  <a:tcPr marT="91425" marB="91425" marR="91425" marL="91425"/>
                </a:tc>
              </a:tr>
              <a:tr h="689050">
                <a:tc>
                  <a:txBody>
                    <a:bodyPr/>
                    <a:lstStyle/>
                    <a:p>
                      <a:pPr indent="0" lvl="0" marL="0" rtl="0" algn="l">
                        <a:spcBef>
                          <a:spcPts val="0"/>
                        </a:spcBef>
                        <a:spcAft>
                          <a:spcPts val="0"/>
                        </a:spcAft>
                        <a:buNone/>
                      </a:pPr>
                      <a:r>
                        <a:rPr lang="en-US" sz="2800">
                          <a:latin typeface="Archivo"/>
                          <a:ea typeface="Archivo"/>
                          <a:cs typeface="Archivo"/>
                          <a:sym typeface="Archivo"/>
                        </a:rPr>
                        <a:t>LSTM + 1D CNN </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0.5832</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0.5412</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1260</a:t>
                      </a:r>
                      <a:endParaRPr sz="2800">
                        <a:latin typeface="Archivo"/>
                        <a:ea typeface="Archivo"/>
                        <a:cs typeface="Archivo"/>
                        <a:sym typeface="Archivo"/>
                      </a:endParaRPr>
                    </a:p>
                  </a:txBody>
                  <a:tcPr marT="91425" marB="91425" marR="91425" marL="91425"/>
                </a:tc>
              </a:tr>
              <a:tr h="689050">
                <a:tc>
                  <a:txBody>
                    <a:bodyPr/>
                    <a:lstStyle/>
                    <a:p>
                      <a:pPr indent="0" lvl="0" marL="0" rtl="0" algn="l">
                        <a:spcBef>
                          <a:spcPts val="0"/>
                        </a:spcBef>
                        <a:spcAft>
                          <a:spcPts val="0"/>
                        </a:spcAft>
                        <a:buNone/>
                      </a:pPr>
                      <a:r>
                        <a:rPr lang="en-US" sz="2800">
                          <a:latin typeface="Archivo"/>
                          <a:ea typeface="Archivo"/>
                          <a:cs typeface="Archivo"/>
                          <a:sym typeface="Archivo"/>
                        </a:rPr>
                        <a:t>LSTM + 2D CNN</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0.4007</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0.4159</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46</a:t>
                      </a:r>
                      <a:endParaRPr sz="2800">
                        <a:latin typeface="Archivo"/>
                        <a:ea typeface="Archivo"/>
                        <a:cs typeface="Archivo"/>
                        <a:sym typeface="Archivo"/>
                      </a:endParaRPr>
                    </a:p>
                  </a:txBody>
                  <a:tcPr marT="91425" marB="91425" marR="91425" marL="91425"/>
                </a:tc>
              </a:tr>
              <a:tr h="689050">
                <a:tc>
                  <a:txBody>
                    <a:bodyPr/>
                    <a:lstStyle/>
                    <a:p>
                      <a:pPr indent="0" lvl="0" marL="0" rtl="0" algn="l">
                        <a:spcBef>
                          <a:spcPts val="0"/>
                        </a:spcBef>
                        <a:spcAft>
                          <a:spcPts val="0"/>
                        </a:spcAft>
                        <a:buNone/>
                      </a:pPr>
                      <a:r>
                        <a:rPr lang="en-US" sz="2800">
                          <a:latin typeface="Archivo"/>
                          <a:ea typeface="Archivo"/>
                          <a:cs typeface="Archivo"/>
                          <a:sym typeface="Archivo"/>
                        </a:rPr>
                        <a:t>(Modified) WaveNet</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0.6539</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0.6168</a:t>
                      </a:r>
                      <a:endParaRPr sz="28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800">
                          <a:latin typeface="Archivo"/>
                          <a:ea typeface="Archivo"/>
                          <a:cs typeface="Archivo"/>
                          <a:sym typeface="Archivo"/>
                        </a:rPr>
                        <a:t>1016</a:t>
                      </a:r>
                      <a:endParaRPr sz="2800">
                        <a:latin typeface="Archivo"/>
                        <a:ea typeface="Archivo"/>
                        <a:cs typeface="Archivo"/>
                        <a:sym typeface="Archivo"/>
                      </a:endParaRPr>
                    </a:p>
                  </a:txBody>
                  <a:tcPr marT="91425" marB="91425" marR="91425" marL="91425"/>
                </a:tc>
              </a:tr>
            </a:tbl>
          </a:graphicData>
        </a:graphic>
      </p:graphicFrame>
      <p:sp>
        <p:nvSpPr>
          <p:cNvPr id="373" name="Google Shape;373;p9"/>
          <p:cNvSpPr txBox="1"/>
          <p:nvPr/>
        </p:nvSpPr>
        <p:spPr>
          <a:xfrm>
            <a:off x="1845800" y="7033447"/>
            <a:ext cx="15214200" cy="874500"/>
          </a:xfrm>
          <a:prstGeom prst="rect">
            <a:avLst/>
          </a:prstGeom>
          <a:noFill/>
          <a:ln cap="flat" cmpd="sng" w="11430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Archivo"/>
              <a:ea typeface="Archivo"/>
              <a:cs typeface="Archivo"/>
              <a:sym typeface="Archivo"/>
            </a:endParaRPr>
          </a:p>
        </p:txBody>
      </p:sp>
      <p:sp>
        <p:nvSpPr>
          <p:cNvPr id="374" name="Google Shape;374;p9"/>
          <p:cNvSpPr txBox="1"/>
          <p:nvPr/>
        </p:nvSpPr>
        <p:spPr>
          <a:xfrm>
            <a:off x="1028700" y="8531100"/>
            <a:ext cx="172596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u="sng">
                <a:solidFill>
                  <a:schemeClr val="dk1"/>
                </a:solidFill>
                <a:latin typeface="Archivo"/>
                <a:ea typeface="Archivo"/>
                <a:cs typeface="Archivo"/>
                <a:sym typeface="Archivo"/>
              </a:rPr>
              <a:t>Analysis</a:t>
            </a:r>
            <a:endParaRPr sz="2700" u="sng">
              <a:solidFill>
                <a:schemeClr val="dk1"/>
              </a:solidFill>
              <a:latin typeface="Archivo"/>
              <a:ea typeface="Archivo"/>
              <a:cs typeface="Archivo"/>
              <a:sym typeface="Archivo"/>
            </a:endParaRPr>
          </a:p>
          <a:p>
            <a:pPr indent="-400050" lvl="0" marL="457200" rtl="0" algn="l">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WaveNet as the champion model, no overfit, nor underfit. Generalises well.</a:t>
            </a:r>
            <a:endParaRPr sz="2700">
              <a:solidFill>
                <a:schemeClr val="dk1"/>
              </a:solidFill>
              <a:latin typeface="Archivo"/>
              <a:ea typeface="Archivo"/>
              <a:cs typeface="Archivo"/>
              <a:sym typeface="Archivo"/>
            </a:endParaRPr>
          </a:p>
          <a:p>
            <a:pPr indent="-400050" lvl="0" marL="457200" rtl="0" algn="l">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Allows for training of real-time data - which the study aims to explore in the next Phase(s)</a:t>
            </a:r>
            <a:endParaRPr sz="2700">
              <a:solidFill>
                <a:schemeClr val="dk1"/>
              </a:solidFill>
              <a:latin typeface="Archivo"/>
              <a:ea typeface="Archivo"/>
              <a:cs typeface="Archivo"/>
              <a:sym typeface="Archiv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78" name="Shape 378"/>
        <p:cNvGrpSpPr/>
        <p:nvPr/>
      </p:nvGrpSpPr>
      <p:grpSpPr>
        <a:xfrm>
          <a:off x="0" y="0"/>
          <a:ext cx="0" cy="0"/>
          <a:chOff x="0" y="0"/>
          <a:chExt cx="0" cy="0"/>
        </a:xfrm>
      </p:grpSpPr>
      <p:sp>
        <p:nvSpPr>
          <p:cNvPr id="379" name="Google Shape;379;g2dba649a726_0_0"/>
          <p:cNvSpPr txBox="1"/>
          <p:nvPr>
            <p:ph idx="12" type="sldNum"/>
          </p:nvPr>
        </p:nvSpPr>
        <p:spPr>
          <a:xfrm>
            <a:off x="15860525" y="96694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0" name="Google Shape;380;g2dba649a726_0_0"/>
          <p:cNvSpPr txBox="1"/>
          <p:nvPr/>
        </p:nvSpPr>
        <p:spPr>
          <a:xfrm>
            <a:off x="1028700" y="914400"/>
            <a:ext cx="133218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DIFFERENCE IN WAVENET MODELS USED</a:t>
            </a:r>
            <a:endParaRPr sz="1600">
              <a:latin typeface="Archivo SemiBold"/>
              <a:ea typeface="Archivo SemiBold"/>
              <a:cs typeface="Archivo SemiBold"/>
              <a:sym typeface="Archivo SemiBold"/>
            </a:endParaRPr>
          </a:p>
        </p:txBody>
      </p:sp>
      <p:graphicFrame>
        <p:nvGraphicFramePr>
          <p:cNvPr id="381" name="Google Shape;381;g2dba649a726_0_0"/>
          <p:cNvGraphicFramePr/>
          <p:nvPr/>
        </p:nvGraphicFramePr>
        <p:xfrm>
          <a:off x="1028700" y="1928975"/>
          <a:ext cx="3000000" cy="3000000"/>
        </p:xfrm>
        <a:graphic>
          <a:graphicData uri="http://schemas.openxmlformats.org/drawingml/2006/table">
            <a:tbl>
              <a:tblPr>
                <a:noFill/>
                <a:tableStyleId>{E4A690BD-8E34-466B-B3D2-94865AE7C90E}</a:tableStyleId>
              </a:tblPr>
              <a:tblGrid>
                <a:gridCol w="4861150"/>
                <a:gridCol w="5144550"/>
                <a:gridCol w="5938025"/>
              </a:tblGrid>
              <a:tr h="596375">
                <a:tc>
                  <a:txBody>
                    <a:bodyPr/>
                    <a:lstStyle/>
                    <a:p>
                      <a:pPr indent="0" lvl="0" marL="0" rtl="0" algn="l">
                        <a:spcBef>
                          <a:spcPts val="0"/>
                        </a:spcBef>
                        <a:spcAft>
                          <a:spcPts val="0"/>
                        </a:spcAft>
                        <a:buNone/>
                      </a:pPr>
                      <a:r>
                        <a:rPr lang="en-US" sz="3100" u="sng">
                          <a:latin typeface="Archivo Medium"/>
                          <a:ea typeface="Archivo Medium"/>
                          <a:cs typeface="Archivo Medium"/>
                          <a:sym typeface="Archivo Medium"/>
                        </a:rPr>
                        <a:t>Parameters / Models</a:t>
                      </a:r>
                      <a:endParaRPr sz="3100" u="sng">
                        <a:latin typeface="Archivo Medium"/>
                        <a:ea typeface="Archivo Medium"/>
                        <a:cs typeface="Archivo Medium"/>
                        <a:sym typeface="Archivo Medium"/>
                      </a:endParaRPr>
                    </a:p>
                  </a:txBody>
                  <a:tcPr marT="91425" marB="91425" marR="91425" marL="91425"/>
                </a:tc>
                <a:tc>
                  <a:txBody>
                    <a:bodyPr/>
                    <a:lstStyle/>
                    <a:p>
                      <a:pPr indent="0" lvl="0" marL="0" rtl="0" algn="l">
                        <a:spcBef>
                          <a:spcPts val="0"/>
                        </a:spcBef>
                        <a:spcAft>
                          <a:spcPts val="0"/>
                        </a:spcAft>
                        <a:buNone/>
                      </a:pPr>
                      <a:r>
                        <a:rPr lang="en-US" sz="3100" u="sng">
                          <a:latin typeface="Archivo Medium"/>
                          <a:ea typeface="Archivo Medium"/>
                          <a:cs typeface="Archivo Medium"/>
                          <a:sym typeface="Archivo Medium"/>
                        </a:rPr>
                        <a:t>Standard WaveNet </a:t>
                      </a:r>
                      <a:endParaRPr sz="3100" u="sng">
                        <a:latin typeface="Archivo Medium"/>
                        <a:ea typeface="Archivo Medium"/>
                        <a:cs typeface="Archivo Medium"/>
                        <a:sym typeface="Archivo Medium"/>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100" u="sng">
                          <a:latin typeface="Archivo Medium"/>
                          <a:ea typeface="Archivo Medium"/>
                          <a:cs typeface="Archivo Medium"/>
                          <a:sym typeface="Archivo Medium"/>
                        </a:rPr>
                        <a:t>Modified WaveNet</a:t>
                      </a:r>
                      <a:endParaRPr sz="3100" u="sng">
                        <a:latin typeface="Archivo Medium"/>
                        <a:ea typeface="Archivo Medium"/>
                        <a:cs typeface="Archivo Medium"/>
                        <a:sym typeface="Archivo Medium"/>
                      </a:endParaRPr>
                    </a:p>
                  </a:txBody>
                  <a:tcPr marT="91425" marB="91425" marR="91425" marL="91425">
                    <a:lnB cap="flat" cmpd="sng" w="9525">
                      <a:solidFill>
                        <a:srgbClr val="9E9E9E"/>
                      </a:solidFill>
                      <a:prstDash val="solid"/>
                      <a:round/>
                      <a:headEnd len="sm" w="sm" type="none"/>
                      <a:tailEnd len="sm" w="sm" type="none"/>
                    </a:lnB>
                  </a:tcPr>
                </a:tc>
              </a:tr>
              <a:tr h="1484675">
                <a:tc>
                  <a:txBody>
                    <a:bodyPr/>
                    <a:lstStyle/>
                    <a:p>
                      <a:pPr indent="0" lvl="0" marL="0" rtl="0" algn="l">
                        <a:spcBef>
                          <a:spcPts val="0"/>
                        </a:spcBef>
                        <a:spcAft>
                          <a:spcPts val="0"/>
                        </a:spcAft>
                        <a:buNone/>
                      </a:pPr>
                      <a:r>
                        <a:rPr lang="en-US" sz="3100">
                          <a:latin typeface="Archivo"/>
                          <a:ea typeface="Archivo"/>
                          <a:cs typeface="Archivo"/>
                          <a:sym typeface="Archivo"/>
                        </a:rPr>
                        <a:t>Dilated Convolution</a:t>
                      </a:r>
                      <a:endParaRPr sz="3100">
                        <a:latin typeface="Archivo"/>
                        <a:ea typeface="Archivo"/>
                        <a:cs typeface="Archivo"/>
                        <a:sym typeface="Archiv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3100">
                          <a:latin typeface="Archivo"/>
                          <a:ea typeface="Archivo"/>
                          <a:cs typeface="Archivo"/>
                          <a:sym typeface="Archivo"/>
                        </a:rPr>
                        <a:t>Different Temporal Resolution</a:t>
                      </a:r>
                      <a:endParaRPr sz="3100">
                        <a:latin typeface="Archivo"/>
                        <a:ea typeface="Archivo"/>
                        <a:cs typeface="Archivo"/>
                        <a:sym typeface="Archivo"/>
                      </a:endParaRPr>
                    </a:p>
                    <a:p>
                      <a:pPr indent="0" lvl="0" marL="0" rtl="0" algn="l">
                        <a:spcBef>
                          <a:spcPts val="0"/>
                        </a:spcBef>
                        <a:spcAft>
                          <a:spcPts val="0"/>
                        </a:spcAft>
                        <a:buNone/>
                      </a:pPr>
                      <a:r>
                        <a:rPr lang="en-US" sz="3100">
                          <a:latin typeface="Archivo"/>
                          <a:ea typeface="Archivo"/>
                          <a:cs typeface="Archivo"/>
                          <a:sym typeface="Archivo"/>
                        </a:rPr>
                        <a:t>(1, 2, 4, 8 etc.)</a:t>
                      </a:r>
                      <a:endParaRPr sz="3100">
                        <a:latin typeface="Archivo"/>
                        <a:ea typeface="Archivo"/>
                        <a:cs typeface="Archivo"/>
                        <a:sym typeface="Archiv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3100">
                          <a:latin typeface="Archivo"/>
                          <a:ea typeface="Archivo"/>
                          <a:cs typeface="Archivo"/>
                          <a:sym typeface="Archivo"/>
                        </a:rPr>
                        <a:t>[1, 2, 4, 8, 16, 32] Maximum Expansion for broader audio contexts</a:t>
                      </a:r>
                      <a:endParaRPr sz="3100">
                        <a:latin typeface="Archivo"/>
                        <a:ea typeface="Archivo"/>
                        <a:cs typeface="Archivo"/>
                        <a:sym typeface="Archiv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96375">
                <a:tc>
                  <a:txBody>
                    <a:bodyPr/>
                    <a:lstStyle/>
                    <a:p>
                      <a:pPr indent="0" lvl="0" marL="0" marR="0" rtl="0" algn="l">
                        <a:lnSpc>
                          <a:spcPct val="100000"/>
                        </a:lnSpc>
                        <a:spcBef>
                          <a:spcPts val="0"/>
                        </a:spcBef>
                        <a:spcAft>
                          <a:spcPts val="0"/>
                        </a:spcAft>
                        <a:buNone/>
                      </a:pPr>
                      <a:r>
                        <a:rPr lang="en-US" sz="3100">
                          <a:latin typeface="Archivo"/>
                          <a:ea typeface="Archivo"/>
                          <a:cs typeface="Archivo"/>
                          <a:sym typeface="Archivo"/>
                        </a:rPr>
                        <a:t>Skip Connections</a:t>
                      </a:r>
                      <a:endParaRPr sz="3100">
                        <a:latin typeface="Archivo"/>
                        <a:ea typeface="Archivo"/>
                        <a:cs typeface="Archivo"/>
                        <a:sym typeface="Archivo"/>
                      </a:endParaRPr>
                    </a:p>
                  </a:txBody>
                  <a:tcPr marT="91425" marB="91425" marR="91425" marL="91425"/>
                </a:tc>
                <a:tc gridSpan="2">
                  <a:txBody>
                    <a:bodyPr/>
                    <a:lstStyle/>
                    <a:p>
                      <a:pPr indent="0" lvl="0" marL="0" rtl="0" algn="ctr">
                        <a:spcBef>
                          <a:spcPts val="0"/>
                        </a:spcBef>
                        <a:spcAft>
                          <a:spcPts val="0"/>
                        </a:spcAft>
                        <a:buNone/>
                      </a:pPr>
                      <a:r>
                        <a:rPr lang="en-US" sz="3100">
                          <a:latin typeface="Archivo"/>
                          <a:ea typeface="Archivo"/>
                          <a:cs typeface="Archivo"/>
                          <a:sym typeface="Archivo"/>
                        </a:rPr>
                        <a:t>SAME</a:t>
                      </a:r>
                      <a:endParaRPr sz="3100">
                        <a:latin typeface="Archivo"/>
                        <a:ea typeface="Archivo"/>
                        <a:cs typeface="Archivo"/>
                        <a:sym typeface="Archivo"/>
                      </a:endParaRPr>
                    </a:p>
                  </a:txBody>
                  <a:tcPr marT="91425" marB="91425" marR="91425" marL="91425">
                    <a:lnT cap="flat" cmpd="sng" w="9525">
                      <a:solidFill>
                        <a:srgbClr val="9E9E9E"/>
                      </a:solidFill>
                      <a:prstDash val="solid"/>
                      <a:round/>
                      <a:headEnd len="sm" w="sm" type="none"/>
                      <a:tailEnd len="sm" w="sm" type="none"/>
                    </a:lnT>
                  </a:tcPr>
                </a:tc>
                <a:tc hMerge="1"/>
              </a:tr>
              <a:tr h="1040525">
                <a:tc>
                  <a:txBody>
                    <a:bodyPr/>
                    <a:lstStyle/>
                    <a:p>
                      <a:pPr indent="0" lvl="0" marL="0" rtl="0" algn="l">
                        <a:spcBef>
                          <a:spcPts val="0"/>
                        </a:spcBef>
                        <a:spcAft>
                          <a:spcPts val="0"/>
                        </a:spcAft>
                        <a:buNone/>
                      </a:pPr>
                      <a:r>
                        <a:rPr lang="en-US" sz="3100">
                          <a:latin typeface="Archivo"/>
                          <a:ea typeface="Archivo"/>
                          <a:cs typeface="Archivo"/>
                          <a:sym typeface="Archivo"/>
                        </a:rPr>
                        <a:t>Activation &amp; Normalisation</a:t>
                      </a:r>
                      <a:endParaRPr sz="31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3100">
                          <a:latin typeface="Archivo"/>
                          <a:ea typeface="Archivo"/>
                          <a:cs typeface="Archivo"/>
                          <a:sym typeface="Archivo"/>
                        </a:rPr>
                        <a:t>Gated Activation (tanh + sigmoid)</a:t>
                      </a:r>
                      <a:endParaRPr sz="31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3100">
                          <a:latin typeface="Archivo"/>
                          <a:ea typeface="Archivo"/>
                          <a:cs typeface="Archivo"/>
                          <a:sym typeface="Archivo"/>
                        </a:rPr>
                        <a:t>ReLU (more simple for quicker </a:t>
                      </a:r>
                      <a:r>
                        <a:rPr lang="en-US" sz="3100">
                          <a:latin typeface="Archivo"/>
                          <a:ea typeface="Archivo"/>
                          <a:cs typeface="Archivo"/>
                          <a:sym typeface="Archivo"/>
                        </a:rPr>
                        <a:t>training</a:t>
                      </a:r>
                      <a:r>
                        <a:rPr lang="en-US" sz="3100">
                          <a:latin typeface="Archivo"/>
                          <a:ea typeface="Archivo"/>
                          <a:cs typeface="Archivo"/>
                          <a:sym typeface="Archivo"/>
                        </a:rPr>
                        <a:t> time)</a:t>
                      </a:r>
                      <a:endParaRPr sz="3100">
                        <a:latin typeface="Archivo"/>
                        <a:ea typeface="Archivo"/>
                        <a:cs typeface="Archivo"/>
                        <a:sym typeface="Archivo"/>
                      </a:endParaRPr>
                    </a:p>
                  </a:txBody>
                  <a:tcPr marT="91425" marB="91425" marR="91425" marL="91425"/>
                </a:tc>
              </a:tr>
              <a:tr h="1040525">
                <a:tc>
                  <a:txBody>
                    <a:bodyPr/>
                    <a:lstStyle/>
                    <a:p>
                      <a:pPr indent="0" lvl="0" marL="0" rtl="0" algn="l">
                        <a:spcBef>
                          <a:spcPts val="0"/>
                        </a:spcBef>
                        <a:spcAft>
                          <a:spcPts val="0"/>
                        </a:spcAft>
                        <a:buNone/>
                      </a:pPr>
                      <a:r>
                        <a:rPr lang="en-US" sz="3100">
                          <a:latin typeface="Archivo"/>
                          <a:ea typeface="Archivo"/>
                          <a:cs typeface="Archivo"/>
                          <a:sym typeface="Archivo"/>
                        </a:rPr>
                        <a:t>Output Processing </a:t>
                      </a:r>
                      <a:endParaRPr sz="31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3100">
                          <a:latin typeface="Archivo"/>
                          <a:ea typeface="Archivo"/>
                          <a:cs typeface="Archivo"/>
                          <a:sym typeface="Archivo"/>
                        </a:rPr>
                        <a:t>ReLU &gt; 1x1 Con Layer &gt; ReLU &gt; 1x1 Con Layer</a:t>
                      </a:r>
                      <a:endParaRPr sz="31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3100">
                          <a:latin typeface="Archivo"/>
                          <a:ea typeface="Archivo"/>
                          <a:cs typeface="Archivo"/>
                          <a:sym typeface="Archivo"/>
                        </a:rPr>
                        <a:t>Skip Connection &gt; ReLU &gt; 1x1 Con Layer</a:t>
                      </a:r>
                      <a:endParaRPr sz="3100">
                        <a:latin typeface="Archivo"/>
                        <a:ea typeface="Archivo"/>
                        <a:cs typeface="Archivo"/>
                        <a:sym typeface="Archivo"/>
                      </a:endParaRPr>
                    </a:p>
                  </a:txBody>
                  <a:tcPr marT="91425" marB="91425" marR="91425" marL="91425"/>
                </a:tc>
              </a:tr>
              <a:tr h="1484675">
                <a:tc>
                  <a:txBody>
                    <a:bodyPr/>
                    <a:lstStyle/>
                    <a:p>
                      <a:pPr indent="0" lvl="0" marL="0" rtl="0" algn="l">
                        <a:spcBef>
                          <a:spcPts val="0"/>
                        </a:spcBef>
                        <a:spcAft>
                          <a:spcPts val="0"/>
                        </a:spcAft>
                        <a:buNone/>
                      </a:pPr>
                      <a:r>
                        <a:rPr lang="en-US" sz="3100">
                          <a:latin typeface="Archivo"/>
                          <a:ea typeface="Archivo"/>
                          <a:cs typeface="Archivo"/>
                          <a:sym typeface="Archivo"/>
                        </a:rPr>
                        <a:t>Loss Functions &amp; Optimisation</a:t>
                      </a:r>
                      <a:endParaRPr sz="31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3100">
                          <a:latin typeface="Archivo"/>
                          <a:ea typeface="Archivo"/>
                          <a:cs typeface="Archivo"/>
                          <a:sym typeface="Archivo"/>
                        </a:rPr>
                        <a:t>Softmax + Logits</a:t>
                      </a:r>
                      <a:endParaRPr sz="31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3100">
                          <a:latin typeface="Archivo"/>
                          <a:ea typeface="Archivo"/>
                          <a:cs typeface="Archivo"/>
                          <a:sym typeface="Archivo"/>
                        </a:rPr>
                        <a:t>Sparse Categorical Crossentropy (with Adam optimiser)</a:t>
                      </a:r>
                      <a:endParaRPr sz="3100">
                        <a:latin typeface="Archivo"/>
                        <a:ea typeface="Archivo"/>
                        <a:cs typeface="Archivo"/>
                        <a:sym typeface="Archivo"/>
                      </a:endParaRPr>
                    </a:p>
                  </a:txBody>
                  <a:tcPr marT="91425" marB="91425" marR="91425" marL="91425"/>
                </a:tc>
              </a:tr>
              <a:tr h="1040525">
                <a:tc>
                  <a:txBody>
                    <a:bodyPr/>
                    <a:lstStyle/>
                    <a:p>
                      <a:pPr indent="0" lvl="0" marL="0" rtl="0" algn="l">
                        <a:spcBef>
                          <a:spcPts val="0"/>
                        </a:spcBef>
                        <a:spcAft>
                          <a:spcPts val="0"/>
                        </a:spcAft>
                        <a:buNone/>
                      </a:pPr>
                      <a:r>
                        <a:rPr lang="en-US" sz="3100">
                          <a:latin typeface="Archivo"/>
                          <a:ea typeface="Archivo"/>
                          <a:cs typeface="Archivo"/>
                          <a:sym typeface="Archivo"/>
                        </a:rPr>
                        <a:t>Training Configuration</a:t>
                      </a:r>
                      <a:endParaRPr sz="31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3100">
                          <a:latin typeface="Archivo"/>
                          <a:ea typeface="Archivo"/>
                          <a:cs typeface="Archivo"/>
                          <a:sym typeface="Archivo"/>
                        </a:rPr>
                        <a:t>Depends on application, not explicit</a:t>
                      </a:r>
                      <a:endParaRPr sz="31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3100">
                          <a:latin typeface="Archivo"/>
                          <a:ea typeface="Archivo"/>
                          <a:cs typeface="Archivo"/>
                          <a:sym typeface="Archivo"/>
                        </a:rPr>
                        <a:t>Dropout (0.2), Early Stopping (=5) with Custom Class weights</a:t>
                      </a:r>
                      <a:endParaRPr sz="3100">
                        <a:latin typeface="Archivo"/>
                        <a:ea typeface="Archivo"/>
                        <a:cs typeface="Archivo"/>
                        <a:sym typeface="Archivo"/>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85" name="Shape 385"/>
        <p:cNvGrpSpPr/>
        <p:nvPr/>
      </p:nvGrpSpPr>
      <p:grpSpPr>
        <a:xfrm>
          <a:off x="0" y="0"/>
          <a:ext cx="0" cy="0"/>
          <a:chOff x="0" y="0"/>
          <a:chExt cx="0" cy="0"/>
        </a:xfrm>
      </p:grpSpPr>
      <p:sp>
        <p:nvSpPr>
          <p:cNvPr id="386" name="Google Shape;386;g2dab38486e6_0_227"/>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g2dab38486e6_0_227"/>
          <p:cNvSpPr txBox="1"/>
          <p:nvPr/>
        </p:nvSpPr>
        <p:spPr>
          <a:xfrm>
            <a:off x="1028700" y="914400"/>
            <a:ext cx="69834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VALIDATION</a:t>
            </a:r>
            <a:r>
              <a:rPr lang="en-US" sz="3870">
                <a:solidFill>
                  <a:srgbClr val="A645B2"/>
                </a:solidFill>
                <a:latin typeface="Archivo SemiBold"/>
                <a:ea typeface="Archivo SemiBold"/>
                <a:cs typeface="Archivo SemiBold"/>
                <a:sym typeface="Archivo SemiBold"/>
              </a:rPr>
              <a:t> (ESD_EVAL)</a:t>
            </a:r>
            <a:endParaRPr sz="1600">
              <a:latin typeface="Archivo SemiBold"/>
              <a:ea typeface="Archivo SemiBold"/>
              <a:cs typeface="Archivo SemiBold"/>
              <a:sym typeface="Archivo SemiBold"/>
            </a:endParaRPr>
          </a:p>
        </p:txBody>
      </p:sp>
      <p:pic>
        <p:nvPicPr>
          <p:cNvPr id="388" name="Google Shape;388;g2dab38486e6_0_227"/>
          <p:cNvPicPr preferRelativeResize="0"/>
          <p:nvPr/>
        </p:nvPicPr>
        <p:blipFill>
          <a:blip r:embed="rId3">
            <a:alphaModFix/>
          </a:blip>
          <a:stretch>
            <a:fillRect/>
          </a:stretch>
        </p:blipFill>
        <p:spPr>
          <a:xfrm>
            <a:off x="342325" y="2145325"/>
            <a:ext cx="11998751" cy="7158025"/>
          </a:xfrm>
          <a:prstGeom prst="rect">
            <a:avLst/>
          </a:prstGeom>
          <a:noFill/>
          <a:ln>
            <a:noFill/>
          </a:ln>
        </p:spPr>
      </p:pic>
      <p:sp>
        <p:nvSpPr>
          <p:cNvPr id="389" name="Google Shape;389;g2dab38486e6_0_227"/>
          <p:cNvSpPr txBox="1"/>
          <p:nvPr/>
        </p:nvSpPr>
        <p:spPr>
          <a:xfrm>
            <a:off x="12734500" y="2372875"/>
            <a:ext cx="5304900" cy="67029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Negative Emotions</a:t>
            </a:r>
            <a:endParaRPr sz="2700">
              <a:solidFill>
                <a:schemeClr val="dk1"/>
              </a:solidFill>
              <a:latin typeface="Archivo"/>
              <a:ea typeface="Archivo"/>
              <a:cs typeface="Archivo"/>
              <a:sym typeface="Archivo"/>
            </a:endParaRPr>
          </a:p>
          <a:p>
            <a:pPr indent="-400050" lvl="1" marL="9144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Overprediction on ‘Disgust’ and ‘Fear’, which may unnecessarily trigger attention required.</a:t>
            </a:r>
            <a:endParaRPr sz="2700">
              <a:solidFill>
                <a:schemeClr val="dk1"/>
              </a:solidFill>
              <a:latin typeface="Archivo"/>
              <a:ea typeface="Archivo"/>
              <a:cs typeface="Archivo"/>
              <a:sym typeface="Archivo"/>
            </a:endParaRPr>
          </a:p>
          <a:p>
            <a:pPr indent="-400050" lvl="1" marL="9144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Slight underprediction for ‘Angry’ and ‘Sad’, may require more training of data, and clinicians to administer personal discernment</a:t>
            </a:r>
            <a:endParaRPr sz="2700">
              <a:solidFill>
                <a:schemeClr val="dk1"/>
              </a:solidFill>
              <a:latin typeface="Archivo"/>
              <a:ea typeface="Archivo"/>
              <a:cs typeface="Archivo"/>
              <a:sym typeface="Archivo"/>
            </a:endParaRPr>
          </a:p>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‘Happy’ - overprediction, which may delivered false reassurance to the clinicians. </a:t>
            </a:r>
            <a:endParaRPr sz="2700">
              <a:solidFill>
                <a:schemeClr val="dk1"/>
              </a:solidFill>
              <a:latin typeface="Archivo"/>
              <a:ea typeface="Archivo"/>
              <a:cs typeface="Archivo"/>
              <a:sym typeface="Archiv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393" name="Shape 393"/>
        <p:cNvGrpSpPr/>
        <p:nvPr/>
      </p:nvGrpSpPr>
      <p:grpSpPr>
        <a:xfrm>
          <a:off x="0" y="0"/>
          <a:ext cx="0" cy="0"/>
          <a:chOff x="0" y="0"/>
          <a:chExt cx="0" cy="0"/>
        </a:xfrm>
      </p:grpSpPr>
      <p:sp>
        <p:nvSpPr>
          <p:cNvPr id="394" name="Google Shape;394;g2dab38486e6_0_612"/>
          <p:cNvSpPr/>
          <p:nvPr/>
        </p:nvSpPr>
        <p:spPr>
          <a:xfrm rot="-6004460">
            <a:off x="-76883" y="4718857"/>
            <a:ext cx="8718649" cy="11434293"/>
          </a:xfrm>
          <a:custGeom>
            <a:rect b="b" l="l" r="r" t="t"/>
            <a:pathLst>
              <a:path extrusionOk="0" h="11429437" w="8714946">
                <a:moveTo>
                  <a:pt x="0" y="0"/>
                </a:moveTo>
                <a:lnTo>
                  <a:pt x="8714946" y="0"/>
                </a:lnTo>
                <a:lnTo>
                  <a:pt x="8714946" y="11429437"/>
                </a:lnTo>
                <a:lnTo>
                  <a:pt x="0" y="11429437"/>
                </a:lnTo>
                <a:lnTo>
                  <a:pt x="0" y="0"/>
                </a:lnTo>
                <a:close/>
              </a:path>
            </a:pathLst>
          </a:custGeom>
          <a:blipFill rotWithShape="1">
            <a:blip r:embed="rId3">
              <a:alphaModFix/>
            </a:blip>
            <a:stretch>
              <a:fillRect b="0" l="0" r="0" t="0"/>
            </a:stretch>
          </a:blipFill>
          <a:ln>
            <a:noFill/>
          </a:ln>
        </p:spPr>
      </p:sp>
      <p:sp>
        <p:nvSpPr>
          <p:cNvPr id="395" name="Google Shape;395;g2dab38486e6_0_612"/>
          <p:cNvSpPr/>
          <p:nvPr/>
        </p:nvSpPr>
        <p:spPr>
          <a:xfrm rot="9788994">
            <a:off x="7554858" y="-3833338"/>
            <a:ext cx="8212745" cy="8233328"/>
          </a:xfrm>
          <a:custGeom>
            <a:rect b="b" l="l" r="r" t="t"/>
            <a:pathLst>
              <a:path extrusionOk="0" h="8229600" w="8209026">
                <a:moveTo>
                  <a:pt x="0" y="0"/>
                </a:moveTo>
                <a:lnTo>
                  <a:pt x="8209026" y="0"/>
                </a:lnTo>
                <a:lnTo>
                  <a:pt x="8209026" y="8229600"/>
                </a:lnTo>
                <a:lnTo>
                  <a:pt x="0" y="8229600"/>
                </a:lnTo>
                <a:lnTo>
                  <a:pt x="0" y="0"/>
                </a:lnTo>
                <a:close/>
              </a:path>
            </a:pathLst>
          </a:custGeom>
          <a:blipFill rotWithShape="1">
            <a:blip r:embed="rId4">
              <a:alphaModFix/>
            </a:blip>
            <a:stretch>
              <a:fillRect b="0" l="0" r="0" t="0"/>
            </a:stretch>
          </a:blipFill>
          <a:ln>
            <a:noFill/>
          </a:ln>
        </p:spPr>
      </p:sp>
      <p:sp>
        <p:nvSpPr>
          <p:cNvPr id="396" name="Google Shape;396;g2dab38486e6_0_612"/>
          <p:cNvSpPr txBox="1"/>
          <p:nvPr/>
        </p:nvSpPr>
        <p:spPr>
          <a:xfrm>
            <a:off x="2954425" y="4681800"/>
            <a:ext cx="8720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5E17EB"/>
                </a:solidFill>
                <a:latin typeface="Archivo"/>
                <a:ea typeface="Archivo"/>
                <a:cs typeface="Archivo"/>
                <a:sym typeface="Archivo"/>
              </a:rPr>
              <a:t>0</a:t>
            </a:r>
            <a:r>
              <a:rPr b="1" lang="en-US" sz="6000">
                <a:solidFill>
                  <a:srgbClr val="5E17EB"/>
                </a:solidFill>
                <a:latin typeface="Archivo"/>
                <a:ea typeface="Archivo"/>
                <a:cs typeface="Archivo"/>
                <a:sym typeface="Archivo"/>
              </a:rPr>
              <a:t>6   CONCLUSION</a:t>
            </a:r>
            <a:endParaRPr b="1" sz="6000">
              <a:latin typeface="Archivo"/>
              <a:ea typeface="Archivo"/>
              <a:cs typeface="Archivo"/>
              <a:sym typeface="Archivo"/>
            </a:endParaRPr>
          </a:p>
        </p:txBody>
      </p:sp>
      <p:pic>
        <p:nvPicPr>
          <p:cNvPr id="397" name="Google Shape;397;g2dab38486e6_0_612"/>
          <p:cNvPicPr preferRelativeResize="0"/>
          <p:nvPr/>
        </p:nvPicPr>
        <p:blipFill rotWithShape="1">
          <a:blip r:embed="rId5">
            <a:alphaModFix/>
          </a:blip>
          <a:srcRect b="5051" l="5172" r="5181" t="5060"/>
          <a:stretch/>
        </p:blipFill>
        <p:spPr>
          <a:xfrm>
            <a:off x="1235075" y="4484250"/>
            <a:ext cx="1383300" cy="1318500"/>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01" name="Shape 401"/>
        <p:cNvGrpSpPr/>
        <p:nvPr/>
      </p:nvGrpSpPr>
      <p:grpSpPr>
        <a:xfrm>
          <a:off x="0" y="0"/>
          <a:ext cx="0" cy="0"/>
          <a:chOff x="0" y="0"/>
          <a:chExt cx="0" cy="0"/>
        </a:xfrm>
      </p:grpSpPr>
      <p:sp>
        <p:nvSpPr>
          <p:cNvPr id="402" name="Google Shape;402;g2dab38486e6_0_321"/>
          <p:cNvSpPr txBox="1"/>
          <p:nvPr>
            <p:ph idx="12" type="sldNum"/>
          </p:nvPr>
        </p:nvSpPr>
        <p:spPr>
          <a:xfrm>
            <a:off x="15788300" y="96072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3" name="Google Shape;403;g2dab38486e6_0_321"/>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COST BENEFIT ANALYSIS (MICRO)</a:t>
            </a:r>
            <a:endParaRPr sz="1600">
              <a:latin typeface="Archivo SemiBold"/>
              <a:ea typeface="Archivo SemiBold"/>
              <a:cs typeface="Archivo SemiBold"/>
              <a:sym typeface="Archivo SemiBold"/>
            </a:endParaRPr>
          </a:p>
        </p:txBody>
      </p:sp>
      <p:sp>
        <p:nvSpPr>
          <p:cNvPr id="404" name="Google Shape;404;g2dab38486e6_0_321"/>
          <p:cNvSpPr/>
          <p:nvPr/>
        </p:nvSpPr>
        <p:spPr>
          <a:xfrm>
            <a:off x="3776850" y="2624275"/>
            <a:ext cx="6576300" cy="3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350">
                <a:solidFill>
                  <a:schemeClr val="lt1"/>
                </a:solidFill>
                <a:latin typeface="Archivo"/>
                <a:ea typeface="Archivo"/>
                <a:cs typeface="Archivo"/>
                <a:sym typeface="Archivo"/>
              </a:rPr>
              <a:t>Cost </a:t>
            </a:r>
            <a:endParaRPr sz="2350">
              <a:solidFill>
                <a:schemeClr val="lt1"/>
              </a:solidFill>
              <a:latin typeface="Archivo"/>
              <a:ea typeface="Archivo"/>
              <a:cs typeface="Archivo"/>
              <a:sym typeface="Archivo"/>
            </a:endParaRPr>
          </a:p>
          <a:p>
            <a:pPr indent="-377825" lvl="0" marL="45720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No monetary costs to him</a:t>
            </a:r>
            <a:endParaRPr sz="2350">
              <a:solidFill>
                <a:schemeClr val="lt1"/>
              </a:solidFill>
              <a:latin typeface="Archivo"/>
              <a:ea typeface="Archivo"/>
              <a:cs typeface="Archivo"/>
              <a:sym typeface="Archivo"/>
            </a:endParaRPr>
          </a:p>
        </p:txBody>
      </p:sp>
      <p:sp>
        <p:nvSpPr>
          <p:cNvPr id="405" name="Google Shape;405;g2dab38486e6_0_321"/>
          <p:cNvSpPr/>
          <p:nvPr/>
        </p:nvSpPr>
        <p:spPr>
          <a:xfrm>
            <a:off x="10784900" y="2624277"/>
            <a:ext cx="7137000" cy="3339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250">
                <a:solidFill>
                  <a:schemeClr val="lt1"/>
                </a:solidFill>
                <a:latin typeface="Archivo"/>
                <a:ea typeface="Archivo"/>
                <a:cs typeface="Archivo"/>
                <a:sym typeface="Archivo"/>
              </a:rPr>
              <a:t>Benefit </a:t>
            </a:r>
            <a:endParaRPr b="1" sz="2250">
              <a:solidFill>
                <a:schemeClr val="lt1"/>
              </a:solidFill>
              <a:latin typeface="Archivo"/>
              <a:ea typeface="Archivo"/>
              <a:cs typeface="Archivo"/>
              <a:sym typeface="Archivo"/>
            </a:endParaRPr>
          </a:p>
          <a:p>
            <a:pPr indent="-371475" lvl="0" marL="4572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Sessions per Day: ~ 5 sessions a day.</a:t>
            </a:r>
            <a:endParaRPr sz="2250">
              <a:solidFill>
                <a:schemeClr val="lt1"/>
              </a:solidFill>
              <a:latin typeface="Archivo"/>
              <a:ea typeface="Archivo"/>
              <a:cs typeface="Archivo"/>
              <a:sym typeface="Archivo"/>
            </a:endParaRPr>
          </a:p>
          <a:p>
            <a:pPr indent="-371475" lvl="0" marL="4572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Daily Savings: 20% time savings = 1 extra session/day (+$150-200)</a:t>
            </a:r>
            <a:endParaRPr sz="2250">
              <a:solidFill>
                <a:schemeClr val="lt1"/>
              </a:solidFill>
              <a:latin typeface="Archivo"/>
              <a:ea typeface="Archivo"/>
              <a:cs typeface="Archivo"/>
              <a:sym typeface="Archivo"/>
            </a:endParaRPr>
          </a:p>
          <a:p>
            <a:pPr indent="-371475" lvl="1" marL="9144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Annual Savings: Assuming 200 working days/year, the additional revenue or value from enhanced efficiency could range from $30,000 to $40,000 annually.</a:t>
            </a:r>
            <a:endParaRPr sz="2250">
              <a:solidFill>
                <a:schemeClr val="lt1"/>
              </a:solidFill>
              <a:latin typeface="Archivo"/>
              <a:ea typeface="Archivo"/>
              <a:cs typeface="Archivo"/>
              <a:sym typeface="Archivo"/>
            </a:endParaRPr>
          </a:p>
        </p:txBody>
      </p:sp>
      <p:grpSp>
        <p:nvGrpSpPr>
          <p:cNvPr id="406" name="Google Shape;406;g2dab38486e6_0_321"/>
          <p:cNvGrpSpPr/>
          <p:nvPr/>
        </p:nvGrpSpPr>
        <p:grpSpPr>
          <a:xfrm>
            <a:off x="796975" y="2903274"/>
            <a:ext cx="2877000" cy="3060601"/>
            <a:chOff x="921200" y="5478899"/>
            <a:chExt cx="2877000" cy="3060601"/>
          </a:xfrm>
        </p:grpSpPr>
        <p:pic>
          <p:nvPicPr>
            <p:cNvPr id="407" name="Google Shape;407;g2dab38486e6_0_321"/>
            <p:cNvPicPr preferRelativeResize="0"/>
            <p:nvPr/>
          </p:nvPicPr>
          <p:blipFill>
            <a:blip r:embed="rId3">
              <a:alphaModFix/>
            </a:blip>
            <a:stretch>
              <a:fillRect/>
            </a:stretch>
          </p:blipFill>
          <p:spPr>
            <a:xfrm>
              <a:off x="921200" y="5478899"/>
              <a:ext cx="2535000" cy="2304000"/>
            </a:xfrm>
            <a:prstGeom prst="flowChartConnector">
              <a:avLst/>
            </a:prstGeom>
            <a:noFill/>
            <a:ln>
              <a:noFill/>
            </a:ln>
          </p:spPr>
        </p:pic>
        <p:sp>
          <p:nvSpPr>
            <p:cNvPr id="408" name="Google Shape;408;g2dab38486e6_0_321"/>
            <p:cNvSpPr txBox="1"/>
            <p:nvPr/>
          </p:nvSpPr>
          <p:spPr>
            <a:xfrm>
              <a:off x="921200" y="7782900"/>
              <a:ext cx="2877000" cy="756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2600">
                  <a:solidFill>
                    <a:srgbClr val="009FAD"/>
                  </a:solidFill>
                  <a:latin typeface="Archivo"/>
                  <a:ea typeface="Archivo"/>
                  <a:cs typeface="Archivo"/>
                  <a:sym typeface="Archivo"/>
                </a:rPr>
                <a:t>Thomas Chew</a:t>
              </a:r>
              <a:endParaRPr b="1" sz="2600">
                <a:solidFill>
                  <a:srgbClr val="009FAD"/>
                </a:solidFill>
                <a:latin typeface="Archivo"/>
                <a:ea typeface="Archivo"/>
                <a:cs typeface="Archivo"/>
                <a:sym typeface="Archiv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12" name="Shape 412"/>
        <p:cNvGrpSpPr/>
        <p:nvPr/>
      </p:nvGrpSpPr>
      <p:grpSpPr>
        <a:xfrm>
          <a:off x="0" y="0"/>
          <a:ext cx="0" cy="0"/>
          <a:chOff x="0" y="0"/>
          <a:chExt cx="0" cy="0"/>
        </a:xfrm>
      </p:grpSpPr>
      <p:sp>
        <p:nvSpPr>
          <p:cNvPr id="413" name="Google Shape;413;g2dba649a726_0_113"/>
          <p:cNvSpPr txBox="1"/>
          <p:nvPr>
            <p:ph idx="12" type="sldNum"/>
          </p:nvPr>
        </p:nvSpPr>
        <p:spPr>
          <a:xfrm>
            <a:off x="15788300" y="96072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4" name="Google Shape;414;g2dba649a726_0_113"/>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COST BENEFIT ANALYSIS (MICRO)</a:t>
            </a:r>
            <a:endParaRPr sz="1600">
              <a:latin typeface="Archivo SemiBold"/>
              <a:ea typeface="Archivo SemiBold"/>
              <a:cs typeface="Archivo SemiBold"/>
              <a:sym typeface="Archivo SemiBold"/>
            </a:endParaRPr>
          </a:p>
        </p:txBody>
      </p:sp>
      <p:sp>
        <p:nvSpPr>
          <p:cNvPr id="415" name="Google Shape;415;g2dba649a726_0_113"/>
          <p:cNvSpPr/>
          <p:nvPr/>
        </p:nvSpPr>
        <p:spPr>
          <a:xfrm>
            <a:off x="3776850" y="2624275"/>
            <a:ext cx="6576300" cy="3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350">
                <a:solidFill>
                  <a:schemeClr val="lt1"/>
                </a:solidFill>
                <a:latin typeface="Archivo"/>
                <a:ea typeface="Archivo"/>
                <a:cs typeface="Archivo"/>
                <a:sym typeface="Archivo"/>
              </a:rPr>
              <a:t>Cost </a:t>
            </a:r>
            <a:endParaRPr sz="2350">
              <a:solidFill>
                <a:schemeClr val="lt1"/>
              </a:solidFill>
              <a:latin typeface="Archivo"/>
              <a:ea typeface="Archivo"/>
              <a:cs typeface="Archivo"/>
              <a:sym typeface="Archivo"/>
            </a:endParaRPr>
          </a:p>
          <a:p>
            <a:pPr indent="-377825" lvl="0" marL="45720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No monetary costs to him</a:t>
            </a:r>
            <a:endParaRPr sz="2350">
              <a:solidFill>
                <a:schemeClr val="lt1"/>
              </a:solidFill>
              <a:latin typeface="Archivo"/>
              <a:ea typeface="Archivo"/>
              <a:cs typeface="Archivo"/>
              <a:sym typeface="Archivo"/>
            </a:endParaRPr>
          </a:p>
        </p:txBody>
      </p:sp>
      <p:sp>
        <p:nvSpPr>
          <p:cNvPr id="416" name="Google Shape;416;g2dba649a726_0_113"/>
          <p:cNvSpPr/>
          <p:nvPr/>
        </p:nvSpPr>
        <p:spPr>
          <a:xfrm>
            <a:off x="10784900" y="2624277"/>
            <a:ext cx="7137000" cy="3339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250">
                <a:solidFill>
                  <a:schemeClr val="lt1"/>
                </a:solidFill>
                <a:latin typeface="Archivo"/>
                <a:ea typeface="Archivo"/>
                <a:cs typeface="Archivo"/>
                <a:sym typeface="Archivo"/>
              </a:rPr>
              <a:t>Benefit </a:t>
            </a:r>
            <a:endParaRPr b="1" sz="2250">
              <a:solidFill>
                <a:schemeClr val="lt1"/>
              </a:solidFill>
              <a:latin typeface="Archivo"/>
              <a:ea typeface="Archivo"/>
              <a:cs typeface="Archivo"/>
              <a:sym typeface="Archivo"/>
            </a:endParaRPr>
          </a:p>
          <a:p>
            <a:pPr indent="-371475" lvl="0" marL="4572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Sessions per Day: ~ 5 sessions a day.</a:t>
            </a:r>
            <a:endParaRPr sz="2250">
              <a:solidFill>
                <a:schemeClr val="lt1"/>
              </a:solidFill>
              <a:latin typeface="Archivo"/>
              <a:ea typeface="Archivo"/>
              <a:cs typeface="Archivo"/>
              <a:sym typeface="Archivo"/>
            </a:endParaRPr>
          </a:p>
          <a:p>
            <a:pPr indent="-371475" lvl="0" marL="4572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Daily Savings: 20% time savings = 1 extra session/day (+$150-200)</a:t>
            </a:r>
            <a:endParaRPr sz="2250">
              <a:solidFill>
                <a:schemeClr val="lt1"/>
              </a:solidFill>
              <a:latin typeface="Archivo"/>
              <a:ea typeface="Archivo"/>
              <a:cs typeface="Archivo"/>
              <a:sym typeface="Archivo"/>
            </a:endParaRPr>
          </a:p>
          <a:p>
            <a:pPr indent="-371475" lvl="1" marL="9144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Annual Savings: Assuming 200 working days/year, the additional revenue or value from enhanced efficiency could range from $30,000 to $40,000 annually.</a:t>
            </a:r>
            <a:endParaRPr sz="2250">
              <a:solidFill>
                <a:schemeClr val="lt1"/>
              </a:solidFill>
              <a:latin typeface="Archivo"/>
              <a:ea typeface="Archivo"/>
              <a:cs typeface="Archivo"/>
              <a:sym typeface="Archivo"/>
            </a:endParaRPr>
          </a:p>
        </p:txBody>
      </p:sp>
      <p:grpSp>
        <p:nvGrpSpPr>
          <p:cNvPr id="417" name="Google Shape;417;g2dba649a726_0_113"/>
          <p:cNvGrpSpPr/>
          <p:nvPr/>
        </p:nvGrpSpPr>
        <p:grpSpPr>
          <a:xfrm>
            <a:off x="796975" y="2903274"/>
            <a:ext cx="2877000" cy="3060601"/>
            <a:chOff x="921200" y="5478899"/>
            <a:chExt cx="2877000" cy="3060601"/>
          </a:xfrm>
        </p:grpSpPr>
        <p:pic>
          <p:nvPicPr>
            <p:cNvPr id="418" name="Google Shape;418;g2dba649a726_0_113"/>
            <p:cNvPicPr preferRelativeResize="0"/>
            <p:nvPr/>
          </p:nvPicPr>
          <p:blipFill>
            <a:blip r:embed="rId3">
              <a:alphaModFix/>
            </a:blip>
            <a:stretch>
              <a:fillRect/>
            </a:stretch>
          </p:blipFill>
          <p:spPr>
            <a:xfrm>
              <a:off x="921200" y="5478899"/>
              <a:ext cx="2535000" cy="2304000"/>
            </a:xfrm>
            <a:prstGeom prst="flowChartConnector">
              <a:avLst/>
            </a:prstGeom>
            <a:noFill/>
            <a:ln>
              <a:noFill/>
            </a:ln>
          </p:spPr>
        </p:pic>
        <p:sp>
          <p:nvSpPr>
            <p:cNvPr id="419" name="Google Shape;419;g2dba649a726_0_113"/>
            <p:cNvSpPr txBox="1"/>
            <p:nvPr/>
          </p:nvSpPr>
          <p:spPr>
            <a:xfrm>
              <a:off x="921200" y="7782900"/>
              <a:ext cx="2877000" cy="756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2600">
                  <a:solidFill>
                    <a:srgbClr val="009FAD"/>
                  </a:solidFill>
                  <a:latin typeface="Archivo"/>
                  <a:ea typeface="Archivo"/>
                  <a:cs typeface="Archivo"/>
                  <a:sym typeface="Archivo"/>
                </a:rPr>
                <a:t>Thomas Chew</a:t>
              </a:r>
              <a:endParaRPr b="1" sz="2600">
                <a:solidFill>
                  <a:srgbClr val="009FAD"/>
                </a:solidFill>
                <a:latin typeface="Archivo"/>
                <a:ea typeface="Archivo"/>
                <a:cs typeface="Archivo"/>
                <a:sym typeface="Archivo"/>
              </a:endParaRPr>
            </a:p>
          </p:txBody>
        </p:sp>
      </p:grpSp>
      <p:sp>
        <p:nvSpPr>
          <p:cNvPr id="420" name="Google Shape;420;g2dba649a726_0_113"/>
          <p:cNvSpPr/>
          <p:nvPr/>
        </p:nvSpPr>
        <p:spPr>
          <a:xfrm>
            <a:off x="683325" y="6922800"/>
            <a:ext cx="2567700" cy="244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latin typeface="Archivo"/>
                <a:ea typeface="Archivo"/>
                <a:cs typeface="Archivo"/>
                <a:sym typeface="Archivo"/>
              </a:rPr>
              <a:t>PATIENT #A</a:t>
            </a:r>
            <a:endParaRPr b="1" sz="2500">
              <a:latin typeface="Archivo"/>
              <a:ea typeface="Archivo"/>
              <a:cs typeface="Archivo"/>
              <a:sym typeface="Archivo"/>
            </a:endParaRPr>
          </a:p>
        </p:txBody>
      </p:sp>
      <p:sp>
        <p:nvSpPr>
          <p:cNvPr id="421" name="Google Shape;421;g2dba649a726_0_113"/>
          <p:cNvSpPr/>
          <p:nvPr/>
        </p:nvSpPr>
        <p:spPr>
          <a:xfrm>
            <a:off x="3776850" y="6474725"/>
            <a:ext cx="6576300" cy="3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350">
                <a:solidFill>
                  <a:schemeClr val="lt1"/>
                </a:solidFill>
                <a:latin typeface="Archivo"/>
                <a:ea typeface="Archivo"/>
                <a:cs typeface="Archivo"/>
                <a:sym typeface="Archivo"/>
              </a:rPr>
              <a:t>Cost </a:t>
            </a:r>
            <a:endParaRPr b="1" sz="2350">
              <a:solidFill>
                <a:schemeClr val="lt1"/>
              </a:solidFill>
              <a:latin typeface="Archivo"/>
              <a:ea typeface="Archivo"/>
              <a:cs typeface="Archivo"/>
              <a:sym typeface="Archivo"/>
            </a:endParaRPr>
          </a:p>
          <a:p>
            <a:pPr indent="-377825" lvl="0" marL="45720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$150-$200/session</a:t>
            </a:r>
            <a:endParaRPr sz="2350">
              <a:solidFill>
                <a:schemeClr val="lt1"/>
              </a:solidFill>
              <a:latin typeface="Archivo"/>
              <a:ea typeface="Archivo"/>
              <a:cs typeface="Archivo"/>
              <a:sym typeface="Archivo"/>
            </a:endParaRPr>
          </a:p>
        </p:txBody>
      </p:sp>
      <p:sp>
        <p:nvSpPr>
          <p:cNvPr id="422" name="Google Shape;422;g2dba649a726_0_113"/>
          <p:cNvSpPr/>
          <p:nvPr/>
        </p:nvSpPr>
        <p:spPr>
          <a:xfrm>
            <a:off x="10784900" y="6474752"/>
            <a:ext cx="7137000" cy="3339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250">
                <a:solidFill>
                  <a:schemeClr val="lt1"/>
                </a:solidFill>
                <a:latin typeface="Archivo"/>
                <a:ea typeface="Archivo"/>
                <a:cs typeface="Archivo"/>
                <a:sym typeface="Archivo"/>
              </a:rPr>
              <a:t>Benefit</a:t>
            </a:r>
            <a:endParaRPr sz="2250">
              <a:solidFill>
                <a:schemeClr val="lt1"/>
              </a:solidFill>
              <a:latin typeface="Archivo"/>
              <a:ea typeface="Archivo"/>
              <a:cs typeface="Archivo"/>
              <a:sym typeface="Archivo"/>
            </a:endParaRPr>
          </a:p>
          <a:p>
            <a:pPr indent="-371475" lvl="0" marL="4572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Estimated Treatment Duration: 20 sessions/year</a:t>
            </a:r>
            <a:endParaRPr sz="2250">
              <a:solidFill>
                <a:schemeClr val="lt1"/>
              </a:solidFill>
              <a:latin typeface="Archivo"/>
              <a:ea typeface="Archivo"/>
              <a:cs typeface="Archivo"/>
              <a:sym typeface="Archivo"/>
            </a:endParaRPr>
          </a:p>
          <a:p>
            <a:pPr indent="-371475" lvl="1" marL="9144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Savings: 10% of total cost, equaling $300 - $400 per treatment cycle.</a:t>
            </a:r>
            <a:endParaRPr sz="2250">
              <a:solidFill>
                <a:schemeClr val="lt1"/>
              </a:solidFill>
              <a:latin typeface="Archivo"/>
              <a:ea typeface="Archivo"/>
              <a:cs typeface="Archivo"/>
              <a:sym typeface="Archiv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26" name="Shape 426"/>
        <p:cNvGrpSpPr/>
        <p:nvPr/>
      </p:nvGrpSpPr>
      <p:grpSpPr>
        <a:xfrm>
          <a:off x="0" y="0"/>
          <a:ext cx="0" cy="0"/>
          <a:chOff x="0" y="0"/>
          <a:chExt cx="0" cy="0"/>
        </a:xfrm>
      </p:grpSpPr>
      <p:sp>
        <p:nvSpPr>
          <p:cNvPr id="427" name="Google Shape;427;g2dab38486e6_0_450"/>
          <p:cNvSpPr txBox="1"/>
          <p:nvPr>
            <p:ph idx="12" type="sldNum"/>
          </p:nvPr>
        </p:nvSpPr>
        <p:spPr>
          <a:xfrm>
            <a:off x="15788300" y="96072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g2dab38486e6_0_450"/>
          <p:cNvSpPr txBox="1"/>
          <p:nvPr/>
        </p:nvSpPr>
        <p:spPr>
          <a:xfrm>
            <a:off x="1028700" y="914400"/>
            <a:ext cx="97563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COST BENEFIT ANALYSIS (MACRO)</a:t>
            </a:r>
            <a:endParaRPr sz="1600">
              <a:latin typeface="Archivo SemiBold"/>
              <a:ea typeface="Archivo SemiBold"/>
              <a:cs typeface="Archivo SemiBold"/>
              <a:sym typeface="Archivo SemiBold"/>
            </a:endParaRPr>
          </a:p>
        </p:txBody>
      </p:sp>
      <p:sp>
        <p:nvSpPr>
          <p:cNvPr id="429" name="Google Shape;429;g2dab38486e6_0_450"/>
          <p:cNvSpPr/>
          <p:nvPr/>
        </p:nvSpPr>
        <p:spPr>
          <a:xfrm>
            <a:off x="3776850" y="2215575"/>
            <a:ext cx="6576300" cy="3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350">
                <a:solidFill>
                  <a:schemeClr val="lt1"/>
                </a:solidFill>
                <a:latin typeface="Archivo"/>
                <a:ea typeface="Archivo"/>
                <a:cs typeface="Archivo"/>
                <a:sym typeface="Archivo"/>
              </a:rPr>
              <a:t>Cost </a:t>
            </a:r>
            <a:endParaRPr b="1" sz="2350">
              <a:solidFill>
                <a:schemeClr val="lt1"/>
              </a:solidFill>
              <a:latin typeface="Archivo"/>
              <a:ea typeface="Archivo"/>
              <a:cs typeface="Archivo"/>
              <a:sym typeface="Archivo"/>
            </a:endParaRPr>
          </a:p>
          <a:p>
            <a:pPr indent="-377825" lvl="0" marL="457200" marR="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Implementation costs: ≥ $50k</a:t>
            </a:r>
            <a:endParaRPr sz="2350">
              <a:solidFill>
                <a:schemeClr val="lt1"/>
              </a:solidFill>
              <a:latin typeface="Archivo"/>
              <a:ea typeface="Archivo"/>
              <a:cs typeface="Archivo"/>
              <a:sym typeface="Archivo"/>
            </a:endParaRPr>
          </a:p>
          <a:p>
            <a:pPr indent="-377825" lvl="0" marL="457200" marR="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Cost of Maintenance + Analysing: $10-50k</a:t>
            </a:r>
            <a:endParaRPr sz="2350">
              <a:solidFill>
                <a:schemeClr val="lt1"/>
              </a:solidFill>
              <a:latin typeface="Archivo"/>
              <a:ea typeface="Archivo"/>
              <a:cs typeface="Archivo"/>
              <a:sym typeface="Archivo"/>
            </a:endParaRPr>
          </a:p>
        </p:txBody>
      </p:sp>
      <p:sp>
        <p:nvSpPr>
          <p:cNvPr id="430" name="Google Shape;430;g2dab38486e6_0_450"/>
          <p:cNvSpPr/>
          <p:nvPr/>
        </p:nvSpPr>
        <p:spPr>
          <a:xfrm>
            <a:off x="10784900" y="2215602"/>
            <a:ext cx="7137000" cy="3339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250">
                <a:solidFill>
                  <a:schemeClr val="lt1"/>
                </a:solidFill>
                <a:latin typeface="Archivo"/>
                <a:ea typeface="Archivo"/>
                <a:cs typeface="Archivo"/>
                <a:sym typeface="Archivo"/>
              </a:rPr>
              <a:t>Benefit </a:t>
            </a:r>
            <a:endParaRPr b="1" sz="2250">
              <a:solidFill>
                <a:schemeClr val="lt1"/>
              </a:solidFill>
              <a:latin typeface="Archivo"/>
              <a:ea typeface="Archivo"/>
              <a:cs typeface="Archivo"/>
              <a:sym typeface="Archivo"/>
            </a:endParaRPr>
          </a:p>
          <a:p>
            <a:pPr indent="-371475" lvl="0" marL="4572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Average Monthly Patient Load: 300 patients.</a:t>
            </a:r>
            <a:endParaRPr sz="2250">
              <a:solidFill>
                <a:schemeClr val="lt1"/>
              </a:solidFill>
              <a:latin typeface="Archivo"/>
              <a:ea typeface="Archivo"/>
              <a:cs typeface="Archivo"/>
              <a:sym typeface="Archivo"/>
            </a:endParaRPr>
          </a:p>
          <a:p>
            <a:pPr indent="-371475" lvl="0" marL="4572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Additional Patients: 30 patients (10%)</a:t>
            </a:r>
            <a:endParaRPr sz="2250">
              <a:solidFill>
                <a:schemeClr val="lt1"/>
              </a:solidFill>
              <a:latin typeface="Archivo"/>
              <a:ea typeface="Archivo"/>
              <a:cs typeface="Archivo"/>
              <a:sym typeface="Archivo"/>
            </a:endParaRPr>
          </a:p>
          <a:p>
            <a:pPr indent="-371475" lvl="1" marL="9144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Increased Revenue: 30 patients x $175 (average session cost) x 20 sessions = $105k</a:t>
            </a:r>
            <a:endParaRPr sz="2250">
              <a:solidFill>
                <a:schemeClr val="lt1"/>
              </a:solidFill>
              <a:latin typeface="Archivo"/>
              <a:ea typeface="Archivo"/>
              <a:cs typeface="Archivo"/>
              <a:sym typeface="Archivo"/>
            </a:endParaRPr>
          </a:p>
        </p:txBody>
      </p:sp>
      <p:sp>
        <p:nvSpPr>
          <p:cNvPr id="431" name="Google Shape;431;g2dab38486e6_0_450"/>
          <p:cNvSpPr/>
          <p:nvPr/>
        </p:nvSpPr>
        <p:spPr>
          <a:xfrm>
            <a:off x="600500" y="2663650"/>
            <a:ext cx="2567700" cy="2443500"/>
          </a:xfrm>
          <a:prstGeom prst="ellipse">
            <a:avLst/>
          </a:prstGeom>
          <a:solidFill>
            <a:srgbClr val="E6ED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latin typeface="Archivo"/>
                <a:ea typeface="Archivo"/>
                <a:cs typeface="Archivo"/>
                <a:sym typeface="Archivo"/>
              </a:rPr>
              <a:t>THERAPY CLINIC(S)</a:t>
            </a:r>
            <a:endParaRPr b="1" sz="2500">
              <a:latin typeface="Archivo"/>
              <a:ea typeface="Archivo"/>
              <a:cs typeface="Archivo"/>
              <a:sym typeface="Archivo"/>
            </a:endParaRPr>
          </a:p>
        </p:txBody>
      </p:sp>
      <p:sp>
        <p:nvSpPr>
          <p:cNvPr id="432" name="Google Shape;432;g2dab38486e6_0_450"/>
          <p:cNvSpPr txBox="1"/>
          <p:nvPr/>
        </p:nvSpPr>
        <p:spPr>
          <a:xfrm>
            <a:off x="508025" y="9607250"/>
            <a:ext cx="10735500" cy="495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300">
                <a:solidFill>
                  <a:srgbClr val="5E17EB"/>
                </a:solidFill>
                <a:latin typeface="Archivo Light"/>
                <a:ea typeface="Archivo Light"/>
                <a:cs typeface="Archivo Light"/>
                <a:sym typeface="Archivo Light"/>
              </a:rPr>
              <a:t>Sources:</a:t>
            </a:r>
            <a:endParaRPr sz="1300">
              <a:solidFill>
                <a:srgbClr val="5E17EB"/>
              </a:solidFill>
              <a:latin typeface="Archivo Light"/>
              <a:ea typeface="Archivo Light"/>
              <a:cs typeface="Archivo Light"/>
              <a:sym typeface="Archivo Light"/>
            </a:endParaRPr>
          </a:p>
          <a:p>
            <a:pPr indent="0" lvl="0" marL="0" marR="0" rtl="0" algn="l">
              <a:lnSpc>
                <a:spcPct val="140000"/>
              </a:lnSpc>
              <a:spcBef>
                <a:spcPts val="0"/>
              </a:spcBef>
              <a:spcAft>
                <a:spcPts val="0"/>
              </a:spcAft>
              <a:buNone/>
            </a:pPr>
            <a:r>
              <a:rPr lang="en-US" sz="1300" u="sng">
                <a:solidFill>
                  <a:schemeClr val="hlink"/>
                </a:solidFill>
                <a:latin typeface="Archivo Light"/>
                <a:ea typeface="Archivo Light"/>
                <a:cs typeface="Archivo Light"/>
                <a:sym typeface="Archivo Light"/>
                <a:hlinkClick r:id="rId3"/>
              </a:rPr>
              <a:t>CNA, 2024</a:t>
            </a:r>
            <a:r>
              <a:rPr lang="en-US"/>
              <a:t>, </a:t>
            </a:r>
            <a:r>
              <a:rPr lang="en-US" sz="1300" u="sng">
                <a:solidFill>
                  <a:schemeClr val="hlink"/>
                </a:solidFill>
                <a:latin typeface="Archivo Light"/>
                <a:ea typeface="Archivo Light"/>
                <a:cs typeface="Archivo Light"/>
                <a:sym typeface="Archivo Light"/>
                <a:hlinkClick r:id="rId4"/>
              </a:rPr>
              <a:t>MOF, 2023 </a:t>
            </a:r>
            <a:endParaRPr sz="2200">
              <a:solidFill>
                <a:srgbClr val="5E17EB"/>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36" name="Shape 436"/>
        <p:cNvGrpSpPr/>
        <p:nvPr/>
      </p:nvGrpSpPr>
      <p:grpSpPr>
        <a:xfrm>
          <a:off x="0" y="0"/>
          <a:ext cx="0" cy="0"/>
          <a:chOff x="0" y="0"/>
          <a:chExt cx="0" cy="0"/>
        </a:xfrm>
      </p:grpSpPr>
      <p:sp>
        <p:nvSpPr>
          <p:cNvPr id="437" name="Google Shape;437;g2dba649a726_0_126"/>
          <p:cNvSpPr txBox="1"/>
          <p:nvPr>
            <p:ph idx="12" type="sldNum"/>
          </p:nvPr>
        </p:nvSpPr>
        <p:spPr>
          <a:xfrm>
            <a:off x="15788300" y="96072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g2dba649a726_0_126"/>
          <p:cNvSpPr txBox="1"/>
          <p:nvPr/>
        </p:nvSpPr>
        <p:spPr>
          <a:xfrm>
            <a:off x="1028700" y="914400"/>
            <a:ext cx="97563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COST BENEFIT ANALYSIS (MACRO)</a:t>
            </a:r>
            <a:endParaRPr sz="1600">
              <a:latin typeface="Archivo SemiBold"/>
              <a:ea typeface="Archivo SemiBold"/>
              <a:cs typeface="Archivo SemiBold"/>
              <a:sym typeface="Archivo SemiBold"/>
            </a:endParaRPr>
          </a:p>
        </p:txBody>
      </p:sp>
      <p:sp>
        <p:nvSpPr>
          <p:cNvPr id="439" name="Google Shape;439;g2dba649a726_0_126"/>
          <p:cNvSpPr/>
          <p:nvPr/>
        </p:nvSpPr>
        <p:spPr>
          <a:xfrm>
            <a:off x="3776850" y="2215575"/>
            <a:ext cx="6576300" cy="3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350">
                <a:solidFill>
                  <a:schemeClr val="lt1"/>
                </a:solidFill>
                <a:latin typeface="Archivo"/>
                <a:ea typeface="Archivo"/>
                <a:cs typeface="Archivo"/>
                <a:sym typeface="Archivo"/>
              </a:rPr>
              <a:t>Cost </a:t>
            </a:r>
            <a:endParaRPr b="1" sz="2350">
              <a:solidFill>
                <a:schemeClr val="lt1"/>
              </a:solidFill>
              <a:latin typeface="Archivo"/>
              <a:ea typeface="Archivo"/>
              <a:cs typeface="Archivo"/>
              <a:sym typeface="Archivo"/>
            </a:endParaRPr>
          </a:p>
          <a:p>
            <a:pPr indent="-377825" lvl="0" marL="457200" marR="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Implementation costs: ≥ $50k</a:t>
            </a:r>
            <a:endParaRPr sz="2350">
              <a:solidFill>
                <a:schemeClr val="lt1"/>
              </a:solidFill>
              <a:latin typeface="Archivo"/>
              <a:ea typeface="Archivo"/>
              <a:cs typeface="Archivo"/>
              <a:sym typeface="Archivo"/>
            </a:endParaRPr>
          </a:p>
          <a:p>
            <a:pPr indent="-377825" lvl="0" marL="457200" marR="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Cost of Maintenance + Analysing: $10-50k</a:t>
            </a:r>
            <a:endParaRPr sz="2350">
              <a:solidFill>
                <a:schemeClr val="lt1"/>
              </a:solidFill>
              <a:latin typeface="Archivo"/>
              <a:ea typeface="Archivo"/>
              <a:cs typeface="Archivo"/>
              <a:sym typeface="Archivo"/>
            </a:endParaRPr>
          </a:p>
        </p:txBody>
      </p:sp>
      <p:sp>
        <p:nvSpPr>
          <p:cNvPr id="440" name="Google Shape;440;g2dba649a726_0_126"/>
          <p:cNvSpPr/>
          <p:nvPr/>
        </p:nvSpPr>
        <p:spPr>
          <a:xfrm>
            <a:off x="10784900" y="2215602"/>
            <a:ext cx="7137000" cy="3339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250">
                <a:solidFill>
                  <a:schemeClr val="lt1"/>
                </a:solidFill>
                <a:latin typeface="Archivo"/>
                <a:ea typeface="Archivo"/>
                <a:cs typeface="Archivo"/>
                <a:sym typeface="Archivo"/>
              </a:rPr>
              <a:t>Benefit </a:t>
            </a:r>
            <a:endParaRPr b="1" sz="2250">
              <a:solidFill>
                <a:schemeClr val="lt1"/>
              </a:solidFill>
              <a:latin typeface="Archivo"/>
              <a:ea typeface="Archivo"/>
              <a:cs typeface="Archivo"/>
              <a:sym typeface="Archivo"/>
            </a:endParaRPr>
          </a:p>
          <a:p>
            <a:pPr indent="-371475" lvl="0" marL="4572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Average Monthly Patient Load: 300 patients.</a:t>
            </a:r>
            <a:endParaRPr sz="2250">
              <a:solidFill>
                <a:schemeClr val="lt1"/>
              </a:solidFill>
              <a:latin typeface="Archivo"/>
              <a:ea typeface="Archivo"/>
              <a:cs typeface="Archivo"/>
              <a:sym typeface="Archivo"/>
            </a:endParaRPr>
          </a:p>
          <a:p>
            <a:pPr indent="-371475" lvl="0" marL="4572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Additional Patients: 30 patients (10%)</a:t>
            </a:r>
            <a:endParaRPr sz="2250">
              <a:solidFill>
                <a:schemeClr val="lt1"/>
              </a:solidFill>
              <a:latin typeface="Archivo"/>
              <a:ea typeface="Archivo"/>
              <a:cs typeface="Archivo"/>
              <a:sym typeface="Archivo"/>
            </a:endParaRPr>
          </a:p>
          <a:p>
            <a:pPr indent="-371475" lvl="1" marL="914400" marR="0" rtl="0" algn="l">
              <a:lnSpc>
                <a:spcPct val="115000"/>
              </a:lnSpc>
              <a:spcBef>
                <a:spcPts val="0"/>
              </a:spcBef>
              <a:spcAft>
                <a:spcPts val="0"/>
              </a:spcAft>
              <a:buClr>
                <a:schemeClr val="lt1"/>
              </a:buClr>
              <a:buSzPts val="2250"/>
              <a:buFont typeface="Archivo"/>
              <a:buChar char="○"/>
            </a:pPr>
            <a:r>
              <a:rPr lang="en-US" sz="2250">
                <a:solidFill>
                  <a:schemeClr val="lt1"/>
                </a:solidFill>
                <a:latin typeface="Archivo"/>
                <a:ea typeface="Archivo"/>
                <a:cs typeface="Archivo"/>
                <a:sym typeface="Archivo"/>
              </a:rPr>
              <a:t>Increased Revenue: 30 patients x $175 (average session cost) x 20 sessions = $105k</a:t>
            </a:r>
            <a:endParaRPr sz="2250">
              <a:solidFill>
                <a:schemeClr val="lt1"/>
              </a:solidFill>
              <a:latin typeface="Archivo"/>
              <a:ea typeface="Archivo"/>
              <a:cs typeface="Archivo"/>
              <a:sym typeface="Archivo"/>
            </a:endParaRPr>
          </a:p>
        </p:txBody>
      </p:sp>
      <p:sp>
        <p:nvSpPr>
          <p:cNvPr id="441" name="Google Shape;441;g2dba649a726_0_126"/>
          <p:cNvSpPr/>
          <p:nvPr/>
        </p:nvSpPr>
        <p:spPr>
          <a:xfrm>
            <a:off x="600500" y="2663650"/>
            <a:ext cx="2567700" cy="2443500"/>
          </a:xfrm>
          <a:prstGeom prst="ellipse">
            <a:avLst/>
          </a:prstGeom>
          <a:solidFill>
            <a:srgbClr val="E6ED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500">
                <a:latin typeface="Archivo"/>
                <a:ea typeface="Archivo"/>
                <a:cs typeface="Archivo"/>
                <a:sym typeface="Archivo"/>
              </a:rPr>
              <a:t>THERAPY CLINIC(S)</a:t>
            </a:r>
            <a:endParaRPr b="1" sz="2500">
              <a:latin typeface="Archivo"/>
              <a:ea typeface="Archivo"/>
              <a:cs typeface="Archivo"/>
              <a:sym typeface="Archivo"/>
            </a:endParaRPr>
          </a:p>
        </p:txBody>
      </p:sp>
      <p:sp>
        <p:nvSpPr>
          <p:cNvPr id="442" name="Google Shape;442;g2dba649a726_0_126"/>
          <p:cNvSpPr/>
          <p:nvPr/>
        </p:nvSpPr>
        <p:spPr>
          <a:xfrm>
            <a:off x="3776850" y="6267650"/>
            <a:ext cx="6576300" cy="33396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350">
                <a:solidFill>
                  <a:schemeClr val="lt1"/>
                </a:solidFill>
                <a:latin typeface="Archivo"/>
                <a:ea typeface="Archivo"/>
                <a:cs typeface="Archivo"/>
                <a:sym typeface="Archivo"/>
              </a:rPr>
              <a:t>Cost </a:t>
            </a:r>
            <a:endParaRPr b="1" sz="2350">
              <a:solidFill>
                <a:schemeClr val="lt1"/>
              </a:solidFill>
              <a:latin typeface="Archivo"/>
              <a:ea typeface="Archivo"/>
              <a:cs typeface="Archivo"/>
              <a:sym typeface="Archivo"/>
            </a:endParaRPr>
          </a:p>
          <a:p>
            <a:pPr indent="-377825" lvl="0" marL="45720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~$435 million (out of $16.68 billion budget)</a:t>
            </a:r>
            <a:endParaRPr sz="2350">
              <a:solidFill>
                <a:schemeClr val="lt1"/>
              </a:solidFill>
              <a:latin typeface="Archivo"/>
              <a:ea typeface="Archivo"/>
              <a:cs typeface="Archivo"/>
              <a:sym typeface="Archivo"/>
            </a:endParaRPr>
          </a:p>
        </p:txBody>
      </p:sp>
      <p:sp>
        <p:nvSpPr>
          <p:cNvPr id="443" name="Google Shape;443;g2dba649a726_0_126"/>
          <p:cNvSpPr/>
          <p:nvPr/>
        </p:nvSpPr>
        <p:spPr>
          <a:xfrm>
            <a:off x="10784900" y="6267677"/>
            <a:ext cx="7137000" cy="33396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350">
                <a:solidFill>
                  <a:schemeClr val="lt1"/>
                </a:solidFill>
                <a:latin typeface="Archivo"/>
                <a:ea typeface="Archivo"/>
                <a:cs typeface="Archivo"/>
                <a:sym typeface="Archivo"/>
              </a:rPr>
              <a:t>Benefit</a:t>
            </a:r>
            <a:endParaRPr b="1" sz="2350">
              <a:solidFill>
                <a:schemeClr val="lt1"/>
              </a:solidFill>
              <a:latin typeface="Archivo"/>
              <a:ea typeface="Archivo"/>
              <a:cs typeface="Archivo"/>
              <a:sym typeface="Archivo"/>
            </a:endParaRPr>
          </a:p>
          <a:p>
            <a:pPr indent="-377825" lvl="0" marL="457200" marR="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Assuming 1% savings of allocated $435 million budget to mental health (subsidies etc.)</a:t>
            </a:r>
            <a:endParaRPr sz="2350">
              <a:solidFill>
                <a:schemeClr val="lt1"/>
              </a:solidFill>
              <a:latin typeface="Archivo"/>
              <a:ea typeface="Archivo"/>
              <a:cs typeface="Archivo"/>
              <a:sym typeface="Archivo"/>
            </a:endParaRPr>
          </a:p>
          <a:p>
            <a:pPr indent="-377825" lvl="1" marL="914400" marR="0" rtl="0" algn="l">
              <a:lnSpc>
                <a:spcPct val="115000"/>
              </a:lnSpc>
              <a:spcBef>
                <a:spcPts val="0"/>
              </a:spcBef>
              <a:spcAft>
                <a:spcPts val="0"/>
              </a:spcAft>
              <a:buClr>
                <a:schemeClr val="lt1"/>
              </a:buClr>
              <a:buSzPts val="2350"/>
              <a:buFont typeface="Archivo"/>
              <a:buChar char="○"/>
            </a:pPr>
            <a:r>
              <a:rPr lang="en-US" sz="2350">
                <a:solidFill>
                  <a:schemeClr val="lt1"/>
                </a:solidFill>
                <a:latin typeface="Archivo"/>
                <a:ea typeface="Archivo"/>
                <a:cs typeface="Archivo"/>
                <a:sym typeface="Archivo"/>
              </a:rPr>
              <a:t>1% x $16.68 billion = $4.4 million</a:t>
            </a:r>
            <a:endParaRPr sz="2350">
              <a:solidFill>
                <a:schemeClr val="lt1"/>
              </a:solidFill>
              <a:latin typeface="Archivo"/>
              <a:ea typeface="Archivo"/>
              <a:cs typeface="Archivo"/>
              <a:sym typeface="Archivo"/>
            </a:endParaRPr>
          </a:p>
        </p:txBody>
      </p:sp>
      <p:pic>
        <p:nvPicPr>
          <p:cNvPr id="444" name="Google Shape;444;g2dba649a726_0_126"/>
          <p:cNvPicPr preferRelativeResize="0"/>
          <p:nvPr/>
        </p:nvPicPr>
        <p:blipFill>
          <a:blip r:embed="rId3">
            <a:alphaModFix/>
          </a:blip>
          <a:stretch>
            <a:fillRect/>
          </a:stretch>
        </p:blipFill>
        <p:spPr>
          <a:xfrm>
            <a:off x="-442800" y="6840600"/>
            <a:ext cx="4654293" cy="2443501"/>
          </a:xfrm>
          <a:prstGeom prst="rect">
            <a:avLst/>
          </a:prstGeom>
          <a:noFill/>
          <a:ln>
            <a:noFill/>
          </a:ln>
        </p:spPr>
      </p:pic>
      <p:sp>
        <p:nvSpPr>
          <p:cNvPr id="445" name="Google Shape;445;g2dba649a726_0_126"/>
          <p:cNvSpPr txBox="1"/>
          <p:nvPr/>
        </p:nvSpPr>
        <p:spPr>
          <a:xfrm>
            <a:off x="508025" y="9607250"/>
            <a:ext cx="10735500" cy="495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300">
                <a:solidFill>
                  <a:srgbClr val="5E17EB"/>
                </a:solidFill>
                <a:latin typeface="Archivo Light"/>
                <a:ea typeface="Archivo Light"/>
                <a:cs typeface="Archivo Light"/>
                <a:sym typeface="Archivo Light"/>
              </a:rPr>
              <a:t>Sources:</a:t>
            </a:r>
            <a:endParaRPr sz="1300">
              <a:solidFill>
                <a:srgbClr val="5E17EB"/>
              </a:solidFill>
              <a:latin typeface="Archivo Light"/>
              <a:ea typeface="Archivo Light"/>
              <a:cs typeface="Archivo Light"/>
              <a:sym typeface="Archivo Light"/>
            </a:endParaRPr>
          </a:p>
          <a:p>
            <a:pPr indent="0" lvl="0" marL="0" marR="0" rtl="0" algn="l">
              <a:lnSpc>
                <a:spcPct val="140000"/>
              </a:lnSpc>
              <a:spcBef>
                <a:spcPts val="0"/>
              </a:spcBef>
              <a:spcAft>
                <a:spcPts val="0"/>
              </a:spcAft>
              <a:buNone/>
            </a:pPr>
            <a:r>
              <a:rPr lang="en-US" sz="1300" u="sng">
                <a:solidFill>
                  <a:schemeClr val="hlink"/>
                </a:solidFill>
                <a:latin typeface="Archivo Light"/>
                <a:ea typeface="Archivo Light"/>
                <a:cs typeface="Archivo Light"/>
                <a:sym typeface="Archivo Light"/>
                <a:hlinkClick r:id="rId4"/>
              </a:rPr>
              <a:t>CNA, 2024</a:t>
            </a:r>
            <a:r>
              <a:rPr lang="en-US"/>
              <a:t>, </a:t>
            </a:r>
            <a:r>
              <a:rPr lang="en-US" sz="1300" u="sng">
                <a:solidFill>
                  <a:schemeClr val="hlink"/>
                </a:solidFill>
                <a:latin typeface="Archivo Light"/>
                <a:ea typeface="Archivo Light"/>
                <a:cs typeface="Archivo Light"/>
                <a:sym typeface="Archivo Light"/>
                <a:hlinkClick r:id="rId5"/>
              </a:rPr>
              <a:t>MOF, 2023 </a:t>
            </a:r>
            <a:endParaRPr sz="2200">
              <a:solidFill>
                <a:srgbClr val="5E17EB"/>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49" name="Shape 449"/>
        <p:cNvGrpSpPr/>
        <p:nvPr/>
      </p:nvGrpSpPr>
      <p:grpSpPr>
        <a:xfrm>
          <a:off x="0" y="0"/>
          <a:ext cx="0" cy="0"/>
          <a:chOff x="0" y="0"/>
          <a:chExt cx="0" cy="0"/>
        </a:xfrm>
      </p:grpSpPr>
      <p:sp>
        <p:nvSpPr>
          <p:cNvPr id="450" name="Google Shape;450;g2dab38486e6_0_681"/>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1" name="Google Shape;451;g2dab38486e6_0_681"/>
          <p:cNvSpPr txBox="1"/>
          <p:nvPr/>
        </p:nvSpPr>
        <p:spPr>
          <a:xfrm>
            <a:off x="1028700" y="914400"/>
            <a:ext cx="88275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SUMMARY</a:t>
            </a:r>
            <a:endParaRPr sz="1600">
              <a:latin typeface="Archivo SemiBold"/>
              <a:ea typeface="Archivo SemiBold"/>
              <a:cs typeface="Archivo SemiBold"/>
              <a:sym typeface="Archivo SemiBold"/>
            </a:endParaRPr>
          </a:p>
        </p:txBody>
      </p:sp>
      <p:sp>
        <p:nvSpPr>
          <p:cNvPr id="452" name="Google Shape;452;g2dab38486e6_0_681"/>
          <p:cNvSpPr txBox="1"/>
          <p:nvPr/>
        </p:nvSpPr>
        <p:spPr>
          <a:xfrm>
            <a:off x="931775" y="2435150"/>
            <a:ext cx="12858900" cy="67029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0"/>
              </a:spcBef>
              <a:spcAft>
                <a:spcPts val="0"/>
              </a:spcAft>
              <a:buClr>
                <a:schemeClr val="dk1"/>
              </a:buClr>
              <a:buSzPts val="3200"/>
              <a:buFont typeface="Archivo Medium"/>
              <a:buChar char="●"/>
            </a:pPr>
            <a:r>
              <a:rPr lang="en-US" sz="3200">
                <a:solidFill>
                  <a:schemeClr val="dk1"/>
                </a:solidFill>
                <a:latin typeface="Archivo Medium"/>
                <a:ea typeface="Archivo Medium"/>
                <a:cs typeface="Archivo Medium"/>
                <a:sym typeface="Archivo Medium"/>
              </a:rPr>
              <a:t>WaveNet model classified 6 Emotions accurately 6 out of 10 times (0.65)</a:t>
            </a:r>
            <a:endParaRPr sz="3200">
              <a:solidFill>
                <a:schemeClr val="dk1"/>
              </a:solidFill>
              <a:latin typeface="Archivo Medium"/>
              <a:ea typeface="Archivo Medium"/>
              <a:cs typeface="Archivo Medium"/>
              <a:sym typeface="Archivo Medium"/>
            </a:endParaRPr>
          </a:p>
          <a:p>
            <a:pPr indent="-431800" lvl="1" marL="914400" rtl="0" algn="l">
              <a:lnSpc>
                <a:spcPct val="115000"/>
              </a:lnSpc>
              <a:spcBef>
                <a:spcPts val="0"/>
              </a:spcBef>
              <a:spcAft>
                <a:spcPts val="0"/>
              </a:spcAft>
              <a:buClr>
                <a:schemeClr val="dk1"/>
              </a:buClr>
              <a:buSzPts val="3200"/>
              <a:buFont typeface="Archivo Medium"/>
              <a:buChar char="○"/>
            </a:pPr>
            <a:r>
              <a:rPr lang="en-US" sz="3200">
                <a:solidFill>
                  <a:schemeClr val="dk1"/>
                </a:solidFill>
                <a:latin typeface="Archivo Medium"/>
                <a:ea typeface="Archivo Medium"/>
                <a:cs typeface="Archivo Medium"/>
                <a:sym typeface="Archivo Medium"/>
              </a:rPr>
              <a:t>Allows	lesser reliance on clinician’s self-discernment to assess patients’ moods/emotional state</a:t>
            </a:r>
            <a:endParaRPr sz="3200">
              <a:solidFill>
                <a:schemeClr val="dk1"/>
              </a:solidFill>
              <a:latin typeface="Archivo Medium"/>
              <a:ea typeface="Archivo Medium"/>
              <a:cs typeface="Archivo Medium"/>
              <a:sym typeface="Archiv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08" name="Shape 108"/>
        <p:cNvGrpSpPr/>
        <p:nvPr/>
      </p:nvGrpSpPr>
      <p:grpSpPr>
        <a:xfrm>
          <a:off x="0" y="0"/>
          <a:ext cx="0" cy="0"/>
          <a:chOff x="0" y="0"/>
          <a:chExt cx="0" cy="0"/>
        </a:xfrm>
      </p:grpSpPr>
      <p:sp>
        <p:nvSpPr>
          <p:cNvPr id="109" name="Google Shape;109;p3"/>
          <p:cNvSpPr/>
          <p:nvPr/>
        </p:nvSpPr>
        <p:spPr>
          <a:xfrm rot="-6006161">
            <a:off x="-79717" y="4721127"/>
            <a:ext cx="8714946" cy="11429437"/>
          </a:xfrm>
          <a:custGeom>
            <a:rect b="b" l="l" r="r" t="t"/>
            <a:pathLst>
              <a:path extrusionOk="0" h="11429437" w="8714946">
                <a:moveTo>
                  <a:pt x="0" y="0"/>
                </a:moveTo>
                <a:lnTo>
                  <a:pt x="8714946" y="0"/>
                </a:lnTo>
                <a:lnTo>
                  <a:pt x="8714946" y="11429437"/>
                </a:lnTo>
                <a:lnTo>
                  <a:pt x="0" y="11429437"/>
                </a:lnTo>
                <a:lnTo>
                  <a:pt x="0" y="0"/>
                </a:lnTo>
                <a:close/>
              </a:path>
            </a:pathLst>
          </a:custGeom>
          <a:blipFill rotWithShape="1">
            <a:blip r:embed="rId3">
              <a:alphaModFix/>
            </a:blip>
            <a:stretch>
              <a:fillRect b="0" l="0" r="0" t="0"/>
            </a:stretch>
          </a:blipFill>
          <a:ln>
            <a:noFill/>
          </a:ln>
        </p:spPr>
      </p:sp>
      <p:sp>
        <p:nvSpPr>
          <p:cNvPr id="110" name="Google Shape;110;p3"/>
          <p:cNvSpPr/>
          <p:nvPr/>
        </p:nvSpPr>
        <p:spPr>
          <a:xfrm rot="9785379">
            <a:off x="7556150" y="-3824842"/>
            <a:ext cx="8209026" cy="8229600"/>
          </a:xfrm>
          <a:custGeom>
            <a:rect b="b" l="l" r="r" t="t"/>
            <a:pathLst>
              <a:path extrusionOk="0" h="8229600" w="8209026">
                <a:moveTo>
                  <a:pt x="0" y="0"/>
                </a:moveTo>
                <a:lnTo>
                  <a:pt x="8209026" y="0"/>
                </a:lnTo>
                <a:lnTo>
                  <a:pt x="8209026" y="8229600"/>
                </a:lnTo>
                <a:lnTo>
                  <a:pt x="0" y="8229600"/>
                </a:lnTo>
                <a:lnTo>
                  <a:pt x="0" y="0"/>
                </a:lnTo>
                <a:close/>
              </a:path>
            </a:pathLst>
          </a:custGeom>
          <a:blipFill rotWithShape="1">
            <a:blip r:embed="rId4">
              <a:alphaModFix/>
            </a:blip>
            <a:stretch>
              <a:fillRect b="0" l="0" r="0" t="0"/>
            </a:stretch>
          </a:blipFill>
          <a:ln>
            <a:noFill/>
          </a:ln>
        </p:spPr>
      </p:sp>
      <p:sp>
        <p:nvSpPr>
          <p:cNvPr id="111" name="Google Shape;111;p3"/>
          <p:cNvSpPr txBox="1"/>
          <p:nvPr/>
        </p:nvSpPr>
        <p:spPr>
          <a:xfrm>
            <a:off x="2954425" y="4681800"/>
            <a:ext cx="8720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5E17EB"/>
                </a:solidFill>
                <a:latin typeface="Archivo"/>
                <a:ea typeface="Archivo"/>
                <a:cs typeface="Archivo"/>
                <a:sym typeface="Archivo"/>
              </a:rPr>
              <a:t>01</a:t>
            </a:r>
            <a:r>
              <a:rPr b="1" lang="en-US" sz="6000">
                <a:solidFill>
                  <a:srgbClr val="5E17EB"/>
                </a:solidFill>
                <a:latin typeface="Archivo"/>
                <a:ea typeface="Archivo"/>
                <a:cs typeface="Archivo"/>
                <a:sym typeface="Archivo"/>
              </a:rPr>
              <a:t> </a:t>
            </a:r>
            <a:r>
              <a:rPr b="1" i="0" lang="en-US" sz="6000" u="none" cap="none" strike="noStrike">
                <a:solidFill>
                  <a:srgbClr val="5E17EB"/>
                </a:solidFill>
                <a:latin typeface="Archivo"/>
                <a:ea typeface="Archivo"/>
                <a:cs typeface="Archivo"/>
                <a:sym typeface="Archivo"/>
              </a:rPr>
              <a:t>  INTRODUCTION</a:t>
            </a:r>
            <a:endParaRPr b="1" sz="6000">
              <a:latin typeface="Archivo"/>
              <a:ea typeface="Archivo"/>
              <a:cs typeface="Archivo"/>
              <a:sym typeface="Archivo"/>
            </a:endParaRPr>
          </a:p>
        </p:txBody>
      </p:sp>
      <p:pic>
        <p:nvPicPr>
          <p:cNvPr id="112" name="Google Shape;112;p3"/>
          <p:cNvPicPr preferRelativeResize="0"/>
          <p:nvPr/>
        </p:nvPicPr>
        <p:blipFill rotWithShape="1">
          <a:blip r:embed="rId5">
            <a:alphaModFix/>
          </a:blip>
          <a:srcRect b="5051" l="5172" r="5181" t="5060"/>
          <a:stretch/>
        </p:blipFill>
        <p:spPr>
          <a:xfrm>
            <a:off x="1235075" y="4484250"/>
            <a:ext cx="1383300" cy="1318500"/>
          </a:xfrm>
          <a:prstGeom prst="roundRect">
            <a:avLst>
              <a:gd fmla="val 16667" name="adj"/>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56" name="Shape 456"/>
        <p:cNvGrpSpPr/>
        <p:nvPr/>
      </p:nvGrpSpPr>
      <p:grpSpPr>
        <a:xfrm>
          <a:off x="0" y="0"/>
          <a:ext cx="0" cy="0"/>
          <a:chOff x="0" y="0"/>
          <a:chExt cx="0" cy="0"/>
        </a:xfrm>
      </p:grpSpPr>
      <p:sp>
        <p:nvSpPr>
          <p:cNvPr id="457" name="Google Shape;457;g2dba649a726_0_107"/>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g2dba649a726_0_107"/>
          <p:cNvSpPr txBox="1"/>
          <p:nvPr/>
        </p:nvSpPr>
        <p:spPr>
          <a:xfrm>
            <a:off x="1028700" y="914400"/>
            <a:ext cx="88275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SUMMARY</a:t>
            </a:r>
            <a:endParaRPr sz="1600">
              <a:latin typeface="Archivo SemiBold"/>
              <a:ea typeface="Archivo SemiBold"/>
              <a:cs typeface="Archivo SemiBold"/>
              <a:sym typeface="Archivo SemiBold"/>
            </a:endParaRPr>
          </a:p>
        </p:txBody>
      </p:sp>
      <p:sp>
        <p:nvSpPr>
          <p:cNvPr id="459" name="Google Shape;459;g2dba649a726_0_107"/>
          <p:cNvSpPr txBox="1"/>
          <p:nvPr/>
        </p:nvSpPr>
        <p:spPr>
          <a:xfrm>
            <a:off x="931775" y="2435150"/>
            <a:ext cx="12858900" cy="6702900"/>
          </a:xfrm>
          <a:prstGeom prst="rect">
            <a:avLst/>
          </a:prstGeom>
          <a:noFill/>
          <a:ln>
            <a:noFill/>
          </a:ln>
        </p:spPr>
        <p:txBody>
          <a:bodyPr anchorCtr="0" anchor="t" bIns="91425" lIns="91425" spcFirstLastPara="1" rIns="91425" wrap="square" tIns="91425">
            <a:noAutofit/>
          </a:bodyPr>
          <a:lstStyle/>
          <a:p>
            <a:pPr indent="-431800" lvl="0" marL="457200" rtl="0" algn="l">
              <a:lnSpc>
                <a:spcPct val="115000"/>
              </a:lnSpc>
              <a:spcBef>
                <a:spcPts val="0"/>
              </a:spcBef>
              <a:spcAft>
                <a:spcPts val="0"/>
              </a:spcAft>
              <a:buClr>
                <a:schemeClr val="dk1"/>
              </a:buClr>
              <a:buSzPts val="3200"/>
              <a:buFont typeface="Archivo Medium"/>
              <a:buChar char="●"/>
            </a:pPr>
            <a:r>
              <a:rPr lang="en-US" sz="3200">
                <a:solidFill>
                  <a:schemeClr val="dk1"/>
                </a:solidFill>
                <a:latin typeface="Archivo Medium"/>
                <a:ea typeface="Archivo Medium"/>
                <a:cs typeface="Archivo Medium"/>
                <a:sym typeface="Archivo Medium"/>
              </a:rPr>
              <a:t>WaveNet model classified 6 Emotions accurately 6 out of 10 times (0.65)</a:t>
            </a:r>
            <a:endParaRPr sz="3200">
              <a:solidFill>
                <a:schemeClr val="dk1"/>
              </a:solidFill>
              <a:latin typeface="Archivo Medium"/>
              <a:ea typeface="Archivo Medium"/>
              <a:cs typeface="Archivo Medium"/>
              <a:sym typeface="Archivo Medium"/>
            </a:endParaRPr>
          </a:p>
          <a:p>
            <a:pPr indent="-431800" lvl="1" marL="914400" rtl="0" algn="l">
              <a:lnSpc>
                <a:spcPct val="115000"/>
              </a:lnSpc>
              <a:spcBef>
                <a:spcPts val="0"/>
              </a:spcBef>
              <a:spcAft>
                <a:spcPts val="0"/>
              </a:spcAft>
              <a:buClr>
                <a:schemeClr val="dk1"/>
              </a:buClr>
              <a:buSzPts val="3200"/>
              <a:buFont typeface="Archivo Medium"/>
              <a:buChar char="○"/>
            </a:pPr>
            <a:r>
              <a:rPr lang="en-US" sz="3200">
                <a:solidFill>
                  <a:schemeClr val="dk1"/>
                </a:solidFill>
                <a:latin typeface="Archivo Medium"/>
                <a:ea typeface="Archivo Medium"/>
                <a:cs typeface="Archivo Medium"/>
                <a:sym typeface="Archivo Medium"/>
              </a:rPr>
              <a:t>Allows	lesser reliance on clinician’s self-discernment to assess patients’ moods/emotional state</a:t>
            </a:r>
            <a:endParaRPr sz="3200">
              <a:solidFill>
                <a:schemeClr val="dk1"/>
              </a:solidFill>
              <a:latin typeface="Archivo Medium"/>
              <a:ea typeface="Archivo Medium"/>
              <a:cs typeface="Archivo Medium"/>
              <a:sym typeface="Archivo Medium"/>
            </a:endParaRPr>
          </a:p>
          <a:p>
            <a:pPr indent="-431800" lvl="0" marL="457200" rtl="0" algn="l">
              <a:lnSpc>
                <a:spcPct val="115000"/>
              </a:lnSpc>
              <a:spcBef>
                <a:spcPts val="0"/>
              </a:spcBef>
              <a:spcAft>
                <a:spcPts val="0"/>
              </a:spcAft>
              <a:buClr>
                <a:schemeClr val="dk1"/>
              </a:buClr>
              <a:buSzPts val="3200"/>
              <a:buFont typeface="Archivo Medium"/>
              <a:buChar char="●"/>
            </a:pPr>
            <a:r>
              <a:rPr lang="en-US" sz="3200">
                <a:solidFill>
                  <a:schemeClr val="dk1"/>
                </a:solidFill>
                <a:latin typeface="Archivo Medium"/>
                <a:ea typeface="Archivo Medium"/>
                <a:cs typeface="Archivo Medium"/>
                <a:sym typeface="Archivo Medium"/>
              </a:rPr>
              <a:t>Proof-of-Concept (FeelFlow 1.0) worked</a:t>
            </a:r>
            <a:endParaRPr sz="3200">
              <a:solidFill>
                <a:schemeClr val="dk1"/>
              </a:solidFill>
              <a:latin typeface="Archivo Medium"/>
              <a:ea typeface="Archivo Medium"/>
              <a:cs typeface="Archivo Medium"/>
              <a:sym typeface="Archivo Medium"/>
            </a:endParaRPr>
          </a:p>
          <a:p>
            <a:pPr indent="-431800" lvl="1" marL="914400" rtl="0" algn="l">
              <a:lnSpc>
                <a:spcPct val="115000"/>
              </a:lnSpc>
              <a:spcBef>
                <a:spcPts val="0"/>
              </a:spcBef>
              <a:spcAft>
                <a:spcPts val="0"/>
              </a:spcAft>
              <a:buClr>
                <a:schemeClr val="dk1"/>
              </a:buClr>
              <a:buSzPts val="3200"/>
              <a:buFont typeface="Archivo Medium"/>
              <a:buChar char="○"/>
            </a:pPr>
            <a:r>
              <a:rPr lang="en-US" sz="3200">
                <a:solidFill>
                  <a:schemeClr val="dk1"/>
                </a:solidFill>
                <a:latin typeface="Archivo Medium"/>
                <a:ea typeface="Archivo Medium"/>
                <a:cs typeface="Archivo Medium"/>
                <a:sym typeface="Archivo Medium"/>
              </a:rPr>
              <a:t>Recognition of emotions</a:t>
            </a:r>
            <a:endParaRPr sz="3200">
              <a:solidFill>
                <a:schemeClr val="dk1"/>
              </a:solidFill>
              <a:latin typeface="Archivo Medium"/>
              <a:ea typeface="Archivo Medium"/>
              <a:cs typeface="Archivo Medium"/>
              <a:sym typeface="Archivo Medium"/>
            </a:endParaRPr>
          </a:p>
          <a:p>
            <a:pPr indent="-431800" lvl="1" marL="914400" rtl="0" algn="l">
              <a:lnSpc>
                <a:spcPct val="115000"/>
              </a:lnSpc>
              <a:spcBef>
                <a:spcPts val="0"/>
              </a:spcBef>
              <a:spcAft>
                <a:spcPts val="0"/>
              </a:spcAft>
              <a:buClr>
                <a:schemeClr val="dk1"/>
              </a:buClr>
              <a:buSzPts val="3200"/>
              <a:buFont typeface="Archivo Medium"/>
              <a:buChar char="○"/>
            </a:pPr>
            <a:r>
              <a:rPr lang="en-US" sz="3200">
                <a:solidFill>
                  <a:schemeClr val="dk1"/>
                </a:solidFill>
                <a:latin typeface="Archivo Medium"/>
                <a:ea typeface="Archivo Medium"/>
                <a:cs typeface="Archivo Medium"/>
                <a:sym typeface="Archivo Medium"/>
              </a:rPr>
              <a:t>Transcribing of words spoken</a:t>
            </a:r>
            <a:endParaRPr sz="3200">
              <a:solidFill>
                <a:schemeClr val="dk1"/>
              </a:solidFill>
              <a:latin typeface="Archivo Medium"/>
              <a:ea typeface="Archivo Medium"/>
              <a:cs typeface="Archivo Medium"/>
              <a:sym typeface="Archivo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63" name="Shape 463"/>
        <p:cNvGrpSpPr/>
        <p:nvPr/>
      </p:nvGrpSpPr>
      <p:grpSpPr>
        <a:xfrm>
          <a:off x="0" y="0"/>
          <a:ext cx="0" cy="0"/>
          <a:chOff x="0" y="0"/>
          <a:chExt cx="0" cy="0"/>
        </a:xfrm>
      </p:grpSpPr>
      <p:sp>
        <p:nvSpPr>
          <p:cNvPr id="464" name="Google Shape;464;g2dab38486e6_0_473"/>
          <p:cNvSpPr txBox="1"/>
          <p:nvPr>
            <p:ph idx="12" type="sldNum"/>
          </p:nvPr>
        </p:nvSpPr>
        <p:spPr>
          <a:xfrm>
            <a:off x="15674863" y="95451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5" name="Google Shape;465;g2dab38486e6_0_473"/>
          <p:cNvSpPr txBox="1"/>
          <p:nvPr/>
        </p:nvSpPr>
        <p:spPr>
          <a:xfrm>
            <a:off x="1028700" y="914400"/>
            <a:ext cx="120786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PROJECT SCOPE (MULTI-PHASED APPROACH)</a:t>
            </a:r>
            <a:endParaRPr sz="1600">
              <a:latin typeface="Archivo SemiBold"/>
              <a:ea typeface="Archivo SemiBold"/>
              <a:cs typeface="Archivo SemiBold"/>
              <a:sym typeface="Archivo SemiBold"/>
            </a:endParaRPr>
          </a:p>
        </p:txBody>
      </p:sp>
      <p:sp>
        <p:nvSpPr>
          <p:cNvPr id="466" name="Google Shape;466;g2dab38486e6_0_473"/>
          <p:cNvSpPr/>
          <p:nvPr/>
        </p:nvSpPr>
        <p:spPr>
          <a:xfrm>
            <a:off x="6430063" y="3552650"/>
            <a:ext cx="5427900" cy="5992500"/>
          </a:xfrm>
          <a:prstGeom prst="roundRect">
            <a:avLst>
              <a:gd fmla="val 16667" name="adj"/>
            </a:avLst>
          </a:prstGeom>
          <a:solidFill>
            <a:srgbClr val="E6ED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500">
                <a:solidFill>
                  <a:schemeClr val="dk2"/>
                </a:solidFill>
                <a:latin typeface="Archivo"/>
                <a:ea typeface="Archivo"/>
                <a:cs typeface="Archivo"/>
                <a:sym typeface="Archivo"/>
              </a:rPr>
              <a:t>FeelFlow AI 2.0</a:t>
            </a:r>
            <a:endParaRPr b="1" sz="2500">
              <a:solidFill>
                <a:schemeClr val="dk2"/>
              </a:solidFill>
              <a:latin typeface="Archivo"/>
              <a:ea typeface="Archivo"/>
              <a:cs typeface="Archivo"/>
              <a:sym typeface="Archivo"/>
            </a:endParaRPr>
          </a:p>
          <a:p>
            <a:pPr indent="0" lvl="0" marL="0" rtl="0" algn="ctr">
              <a:lnSpc>
                <a:spcPct val="115000"/>
              </a:lnSpc>
              <a:spcBef>
                <a:spcPts val="0"/>
              </a:spcBef>
              <a:spcAft>
                <a:spcPts val="0"/>
              </a:spcAft>
              <a:buNone/>
            </a:pPr>
            <a:r>
              <a:rPr b="1" lang="en-US" sz="2500">
                <a:solidFill>
                  <a:schemeClr val="dk2"/>
                </a:solidFill>
                <a:latin typeface="Archivo"/>
                <a:ea typeface="Archivo"/>
                <a:cs typeface="Archivo"/>
                <a:sym typeface="Archivo"/>
              </a:rPr>
              <a:t>[**BEYOND CAPSTONE **]</a:t>
            </a:r>
            <a:endParaRPr b="1" sz="2500">
              <a:solidFill>
                <a:schemeClr val="dk2"/>
              </a:solidFill>
              <a:latin typeface="Archivo"/>
              <a:ea typeface="Archivo"/>
              <a:cs typeface="Archivo"/>
              <a:sym typeface="Archivo"/>
            </a:endParaRPr>
          </a:p>
          <a:p>
            <a:pPr indent="0" lvl="0" marL="0" rtl="0" algn="l">
              <a:lnSpc>
                <a:spcPct val="115000"/>
              </a:lnSpc>
              <a:spcBef>
                <a:spcPts val="0"/>
              </a:spcBef>
              <a:spcAft>
                <a:spcPts val="0"/>
              </a:spcAft>
              <a:buNone/>
            </a:pPr>
            <a:r>
              <a:t/>
            </a:r>
            <a:endParaRPr b="1" sz="2500">
              <a:solidFill>
                <a:schemeClr val="dk2"/>
              </a:solidFill>
              <a:latin typeface="Archivo"/>
              <a:ea typeface="Archivo"/>
              <a:cs typeface="Archivo"/>
              <a:sym typeface="Archivo"/>
            </a:endParaRPr>
          </a:p>
          <a:p>
            <a:pPr indent="-387350" lvl="0" marL="457200" rtl="0" algn="l">
              <a:lnSpc>
                <a:spcPct val="115000"/>
              </a:lnSpc>
              <a:spcBef>
                <a:spcPts val="0"/>
              </a:spcBef>
              <a:spcAft>
                <a:spcPts val="0"/>
              </a:spcAft>
              <a:buClr>
                <a:schemeClr val="dk2"/>
              </a:buClr>
              <a:buSzPts val="2500"/>
              <a:buFont typeface="Archivo"/>
              <a:buChar char="●"/>
            </a:pPr>
            <a:r>
              <a:rPr lang="en-US" sz="2500">
                <a:solidFill>
                  <a:schemeClr val="dk2"/>
                </a:solidFill>
                <a:latin typeface="Archivo"/>
                <a:ea typeface="Archivo"/>
                <a:cs typeface="Archivo"/>
                <a:sym typeface="Archivo"/>
              </a:rPr>
              <a:t>Transcription allows for us to conduct sentiment analysis to build a more robust model that classifies emotions in not just through audible speech, but also in the nuances meaning of the words, sentences verbalised.</a:t>
            </a:r>
            <a:endParaRPr sz="2500">
              <a:solidFill>
                <a:schemeClr val="dk2"/>
              </a:solidFill>
              <a:latin typeface="Archivo"/>
              <a:ea typeface="Archivo"/>
              <a:cs typeface="Archivo"/>
              <a:sym typeface="Archivo"/>
            </a:endParaRPr>
          </a:p>
          <a:p>
            <a:pPr indent="0" lvl="0" marL="0" rtl="0" algn="l">
              <a:lnSpc>
                <a:spcPct val="115000"/>
              </a:lnSpc>
              <a:spcBef>
                <a:spcPts val="0"/>
              </a:spcBef>
              <a:spcAft>
                <a:spcPts val="0"/>
              </a:spcAft>
              <a:buNone/>
            </a:pPr>
            <a:r>
              <a:rPr lang="en-US" sz="2500">
                <a:solidFill>
                  <a:schemeClr val="dk2"/>
                </a:solidFill>
                <a:latin typeface="Archivo"/>
                <a:ea typeface="Archivo"/>
                <a:cs typeface="Archivo"/>
                <a:sym typeface="Archivo"/>
              </a:rPr>
              <a:t>[</a:t>
            </a:r>
            <a:r>
              <a:rPr i="1" lang="en-US" sz="2500">
                <a:solidFill>
                  <a:schemeClr val="dk2"/>
                </a:solidFill>
                <a:latin typeface="Archivo"/>
                <a:ea typeface="Archivo"/>
                <a:cs typeface="Archivo"/>
                <a:sym typeface="Archivo"/>
              </a:rPr>
              <a:t>Duration: 2-3 months</a:t>
            </a:r>
            <a:r>
              <a:rPr lang="en-US" sz="2500">
                <a:solidFill>
                  <a:schemeClr val="dk2"/>
                </a:solidFill>
                <a:latin typeface="Archivo"/>
                <a:ea typeface="Archivo"/>
                <a:cs typeface="Archivo"/>
                <a:sym typeface="Archivo"/>
              </a:rPr>
              <a:t>]</a:t>
            </a:r>
            <a:endParaRPr sz="2500">
              <a:solidFill>
                <a:schemeClr val="dk2"/>
              </a:solidFill>
              <a:latin typeface="Archivo"/>
              <a:ea typeface="Archivo"/>
              <a:cs typeface="Archivo"/>
              <a:sym typeface="Archivo"/>
            </a:endParaRPr>
          </a:p>
        </p:txBody>
      </p:sp>
      <p:pic>
        <p:nvPicPr>
          <p:cNvPr id="467" name="Google Shape;467;g2dab38486e6_0_473"/>
          <p:cNvPicPr preferRelativeResize="0"/>
          <p:nvPr/>
        </p:nvPicPr>
        <p:blipFill rotWithShape="1">
          <a:blip r:embed="rId3">
            <a:alphaModFix/>
          </a:blip>
          <a:srcRect b="21120" l="129698" r="-63965" t="27542"/>
          <a:stretch/>
        </p:blipFill>
        <p:spPr>
          <a:xfrm>
            <a:off x="4672988" y="874613"/>
            <a:ext cx="2877000" cy="2877000"/>
          </a:xfrm>
          <a:prstGeom prst="ellipse">
            <a:avLst/>
          </a:prstGeom>
          <a:noFill/>
          <a:ln>
            <a:noFill/>
          </a:ln>
        </p:spPr>
      </p:pic>
      <p:sp>
        <p:nvSpPr>
          <p:cNvPr id="468" name="Google Shape;468;g2dab38486e6_0_473"/>
          <p:cNvSpPr/>
          <p:nvPr/>
        </p:nvSpPr>
        <p:spPr>
          <a:xfrm>
            <a:off x="582788" y="3552650"/>
            <a:ext cx="5427900" cy="5992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500">
                <a:solidFill>
                  <a:schemeClr val="dk2"/>
                </a:solidFill>
                <a:latin typeface="Archivo"/>
                <a:ea typeface="Archivo"/>
                <a:cs typeface="Archivo"/>
                <a:sym typeface="Archivo"/>
              </a:rPr>
              <a:t>FeelFlow AI 1.0</a:t>
            </a:r>
            <a:endParaRPr b="1" sz="2500">
              <a:solidFill>
                <a:schemeClr val="dk2"/>
              </a:solidFill>
              <a:latin typeface="Archivo"/>
              <a:ea typeface="Archivo"/>
              <a:cs typeface="Archivo"/>
              <a:sym typeface="Archivo"/>
            </a:endParaRPr>
          </a:p>
          <a:p>
            <a:pPr indent="0" lvl="0" marL="0" rtl="0" algn="ctr">
              <a:lnSpc>
                <a:spcPct val="115000"/>
              </a:lnSpc>
              <a:spcBef>
                <a:spcPts val="0"/>
              </a:spcBef>
              <a:spcAft>
                <a:spcPts val="0"/>
              </a:spcAft>
              <a:buNone/>
            </a:pPr>
            <a:r>
              <a:rPr b="1" lang="en-US" sz="2500">
                <a:solidFill>
                  <a:schemeClr val="dk2"/>
                </a:solidFill>
                <a:latin typeface="Archivo"/>
                <a:ea typeface="Archivo"/>
                <a:cs typeface="Archivo"/>
                <a:sym typeface="Archivo"/>
              </a:rPr>
              <a:t>[**CAPSTONE**]</a:t>
            </a:r>
            <a:endParaRPr b="1" sz="2500">
              <a:solidFill>
                <a:schemeClr val="dk2"/>
              </a:solidFill>
              <a:latin typeface="Archivo"/>
              <a:ea typeface="Archivo"/>
              <a:cs typeface="Archivo"/>
              <a:sym typeface="Archivo"/>
            </a:endParaRPr>
          </a:p>
          <a:p>
            <a:pPr indent="0" lvl="0" marL="0" rtl="0" algn="l">
              <a:lnSpc>
                <a:spcPct val="115000"/>
              </a:lnSpc>
              <a:spcBef>
                <a:spcPts val="0"/>
              </a:spcBef>
              <a:spcAft>
                <a:spcPts val="0"/>
              </a:spcAft>
              <a:buNone/>
            </a:pPr>
            <a:r>
              <a:t/>
            </a:r>
            <a:endParaRPr b="1" sz="2500">
              <a:solidFill>
                <a:schemeClr val="dk2"/>
              </a:solidFill>
              <a:latin typeface="Archivo"/>
              <a:ea typeface="Archivo"/>
              <a:cs typeface="Archivo"/>
              <a:sym typeface="Archivo"/>
            </a:endParaRPr>
          </a:p>
          <a:p>
            <a:pPr indent="-387350" lvl="0" marL="457200" rtl="0" algn="l">
              <a:lnSpc>
                <a:spcPct val="115000"/>
              </a:lnSpc>
              <a:spcBef>
                <a:spcPts val="0"/>
              </a:spcBef>
              <a:spcAft>
                <a:spcPts val="0"/>
              </a:spcAft>
              <a:buClr>
                <a:schemeClr val="dk2"/>
              </a:buClr>
              <a:buSzPts val="2500"/>
              <a:buFont typeface="Archivo"/>
              <a:buChar char="●"/>
            </a:pPr>
            <a:r>
              <a:rPr lang="en-US" sz="2500">
                <a:solidFill>
                  <a:schemeClr val="dk2"/>
                </a:solidFill>
                <a:latin typeface="Archivo"/>
                <a:ea typeface="Archivo"/>
                <a:cs typeface="Archivo"/>
                <a:sym typeface="Archivo"/>
              </a:rPr>
              <a:t>Transfer Learning to the YouTube dataset</a:t>
            </a:r>
            <a:endParaRPr sz="2500">
              <a:solidFill>
                <a:schemeClr val="dk2"/>
              </a:solidFill>
              <a:latin typeface="Archivo"/>
              <a:ea typeface="Archivo"/>
              <a:cs typeface="Archivo"/>
              <a:sym typeface="Archivo"/>
            </a:endParaRPr>
          </a:p>
          <a:p>
            <a:pPr indent="0" lvl="0" marL="0" rtl="0" algn="l">
              <a:lnSpc>
                <a:spcPct val="115000"/>
              </a:lnSpc>
              <a:spcBef>
                <a:spcPts val="0"/>
              </a:spcBef>
              <a:spcAft>
                <a:spcPts val="0"/>
              </a:spcAft>
              <a:buNone/>
            </a:pPr>
            <a:r>
              <a:rPr lang="en-US" sz="2500">
                <a:solidFill>
                  <a:schemeClr val="dk2"/>
                </a:solidFill>
                <a:latin typeface="Archivo"/>
                <a:ea typeface="Archivo"/>
                <a:cs typeface="Archivo"/>
                <a:sym typeface="Archivo"/>
              </a:rPr>
              <a:t>(which emulates a real Therapy setting)</a:t>
            </a:r>
            <a:endParaRPr sz="2500">
              <a:solidFill>
                <a:schemeClr val="dk2"/>
              </a:solidFill>
              <a:latin typeface="Archivo"/>
              <a:ea typeface="Archivo"/>
              <a:cs typeface="Archivo"/>
              <a:sym typeface="Archivo"/>
            </a:endParaRPr>
          </a:p>
          <a:p>
            <a:pPr indent="-387350" lvl="0" marL="457200" rtl="0" algn="l">
              <a:lnSpc>
                <a:spcPct val="115000"/>
              </a:lnSpc>
              <a:spcBef>
                <a:spcPts val="0"/>
              </a:spcBef>
              <a:spcAft>
                <a:spcPts val="0"/>
              </a:spcAft>
              <a:buClr>
                <a:schemeClr val="dk2"/>
              </a:buClr>
              <a:buSzPts val="2500"/>
              <a:buFont typeface="Archivo"/>
              <a:buChar char="●"/>
            </a:pPr>
            <a:r>
              <a:rPr lang="en-US" sz="2500">
                <a:solidFill>
                  <a:schemeClr val="dk2"/>
                </a:solidFill>
                <a:latin typeface="Archivo"/>
                <a:ea typeface="Archivo"/>
                <a:cs typeface="Archivo"/>
                <a:sym typeface="Archivo"/>
              </a:rPr>
              <a:t>Classify audio into 6 emotional labels  using the Modified WaveNet</a:t>
            </a:r>
            <a:endParaRPr sz="2500">
              <a:solidFill>
                <a:schemeClr val="dk2"/>
              </a:solidFill>
              <a:latin typeface="Archivo"/>
              <a:ea typeface="Archivo"/>
              <a:cs typeface="Archivo"/>
              <a:sym typeface="Archivo"/>
            </a:endParaRPr>
          </a:p>
          <a:p>
            <a:pPr indent="-387350" lvl="0" marL="457200" rtl="0" algn="l">
              <a:lnSpc>
                <a:spcPct val="115000"/>
              </a:lnSpc>
              <a:spcBef>
                <a:spcPts val="0"/>
              </a:spcBef>
              <a:spcAft>
                <a:spcPts val="0"/>
              </a:spcAft>
              <a:buClr>
                <a:schemeClr val="dk2"/>
              </a:buClr>
              <a:buSzPts val="2500"/>
              <a:buFont typeface="Archivo"/>
              <a:buChar char="●"/>
            </a:pPr>
            <a:r>
              <a:rPr lang="en-US" sz="2500">
                <a:solidFill>
                  <a:schemeClr val="dk2"/>
                </a:solidFill>
                <a:latin typeface="Archivo"/>
                <a:ea typeface="Archivo"/>
                <a:cs typeface="Archivo"/>
                <a:sym typeface="Archivo"/>
              </a:rPr>
              <a:t>Using OpenAI’s Whisper package for Application</a:t>
            </a:r>
            <a:endParaRPr sz="2500">
              <a:solidFill>
                <a:schemeClr val="dk2"/>
              </a:solidFill>
              <a:latin typeface="Archivo"/>
              <a:ea typeface="Archivo"/>
              <a:cs typeface="Archivo"/>
              <a:sym typeface="Archivo"/>
            </a:endParaRPr>
          </a:p>
        </p:txBody>
      </p:sp>
      <p:sp>
        <p:nvSpPr>
          <p:cNvPr id="469" name="Google Shape;469;g2dab38486e6_0_473"/>
          <p:cNvSpPr/>
          <p:nvPr/>
        </p:nvSpPr>
        <p:spPr>
          <a:xfrm>
            <a:off x="12277313" y="3552650"/>
            <a:ext cx="5427900" cy="5992500"/>
          </a:xfrm>
          <a:prstGeom prst="roundRect">
            <a:avLst>
              <a:gd fmla="val 16667" name="adj"/>
            </a:avLst>
          </a:prstGeom>
          <a:solidFill>
            <a:srgbClr val="E6ED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2500">
                <a:solidFill>
                  <a:schemeClr val="dk2"/>
                </a:solidFill>
                <a:latin typeface="Archivo"/>
                <a:ea typeface="Archivo"/>
                <a:cs typeface="Archivo"/>
                <a:sym typeface="Archivo"/>
              </a:rPr>
              <a:t>FeelFlow AI 3.0</a:t>
            </a:r>
            <a:endParaRPr b="1" sz="2500">
              <a:solidFill>
                <a:schemeClr val="dk2"/>
              </a:solidFill>
              <a:latin typeface="Archivo"/>
              <a:ea typeface="Archivo"/>
              <a:cs typeface="Archivo"/>
              <a:sym typeface="Archivo"/>
            </a:endParaRPr>
          </a:p>
          <a:p>
            <a:pPr indent="0" lvl="0" marL="0" rtl="0" algn="ctr">
              <a:lnSpc>
                <a:spcPct val="115000"/>
              </a:lnSpc>
              <a:spcBef>
                <a:spcPts val="0"/>
              </a:spcBef>
              <a:spcAft>
                <a:spcPts val="0"/>
              </a:spcAft>
              <a:buNone/>
            </a:pPr>
            <a:r>
              <a:rPr b="1" lang="en-US" sz="2500">
                <a:solidFill>
                  <a:schemeClr val="dk2"/>
                </a:solidFill>
                <a:latin typeface="Archivo"/>
                <a:ea typeface="Archivo"/>
                <a:cs typeface="Archivo"/>
                <a:sym typeface="Archivo"/>
              </a:rPr>
              <a:t>[**BEYOND CAPSTONE **]</a:t>
            </a:r>
            <a:endParaRPr b="1" sz="2500">
              <a:solidFill>
                <a:schemeClr val="dk2"/>
              </a:solidFill>
              <a:latin typeface="Archivo"/>
              <a:ea typeface="Archivo"/>
              <a:cs typeface="Archivo"/>
              <a:sym typeface="Archivo"/>
            </a:endParaRPr>
          </a:p>
          <a:p>
            <a:pPr indent="0" lvl="0" marL="0" rtl="0" algn="l">
              <a:lnSpc>
                <a:spcPct val="115000"/>
              </a:lnSpc>
              <a:spcBef>
                <a:spcPts val="0"/>
              </a:spcBef>
              <a:spcAft>
                <a:spcPts val="0"/>
              </a:spcAft>
              <a:buNone/>
            </a:pPr>
            <a:r>
              <a:t/>
            </a:r>
            <a:endParaRPr b="1" sz="2500">
              <a:solidFill>
                <a:schemeClr val="dk2"/>
              </a:solidFill>
              <a:latin typeface="Archivo"/>
              <a:ea typeface="Archivo"/>
              <a:cs typeface="Archivo"/>
              <a:sym typeface="Archivo"/>
            </a:endParaRPr>
          </a:p>
          <a:p>
            <a:pPr indent="-387350" lvl="0" marL="457200" rtl="0" algn="l">
              <a:lnSpc>
                <a:spcPct val="115000"/>
              </a:lnSpc>
              <a:spcBef>
                <a:spcPts val="0"/>
              </a:spcBef>
              <a:spcAft>
                <a:spcPts val="0"/>
              </a:spcAft>
              <a:buClr>
                <a:schemeClr val="dk2"/>
              </a:buClr>
              <a:buSzPts val="2500"/>
              <a:buFont typeface="Archivo"/>
              <a:buChar char="●"/>
            </a:pPr>
            <a:r>
              <a:rPr lang="en-US" sz="2500">
                <a:solidFill>
                  <a:schemeClr val="dk2"/>
                </a:solidFill>
                <a:latin typeface="Archivo"/>
                <a:ea typeface="Archivo"/>
                <a:cs typeface="Archivo"/>
                <a:sym typeface="Archivo"/>
              </a:rPr>
              <a:t>Incorporate the use of facial recognition and body language. Mood and emotions are not just expressed in speech but also through the physical body as well.</a:t>
            </a:r>
            <a:endParaRPr sz="2500">
              <a:solidFill>
                <a:schemeClr val="dk2"/>
              </a:solidFill>
              <a:latin typeface="Archivo"/>
              <a:ea typeface="Archivo"/>
              <a:cs typeface="Archivo"/>
              <a:sym typeface="Archivo"/>
            </a:endParaRPr>
          </a:p>
          <a:p>
            <a:pPr indent="0" lvl="0" marL="0" rtl="0" algn="l">
              <a:lnSpc>
                <a:spcPct val="115000"/>
              </a:lnSpc>
              <a:spcBef>
                <a:spcPts val="0"/>
              </a:spcBef>
              <a:spcAft>
                <a:spcPts val="0"/>
              </a:spcAft>
              <a:buNone/>
            </a:pPr>
            <a:r>
              <a:t/>
            </a:r>
            <a:endParaRPr sz="2500">
              <a:solidFill>
                <a:schemeClr val="dk2"/>
              </a:solidFill>
              <a:latin typeface="Archivo"/>
              <a:ea typeface="Archivo"/>
              <a:cs typeface="Archivo"/>
              <a:sym typeface="Archivo"/>
            </a:endParaRPr>
          </a:p>
          <a:p>
            <a:pPr indent="0" lvl="0" marL="0" rtl="0" algn="l">
              <a:lnSpc>
                <a:spcPct val="115000"/>
              </a:lnSpc>
              <a:spcBef>
                <a:spcPts val="0"/>
              </a:spcBef>
              <a:spcAft>
                <a:spcPts val="0"/>
              </a:spcAft>
              <a:buNone/>
            </a:pPr>
            <a:r>
              <a:t/>
            </a:r>
            <a:endParaRPr sz="2500">
              <a:solidFill>
                <a:schemeClr val="dk2"/>
              </a:solidFill>
              <a:latin typeface="Archivo"/>
              <a:ea typeface="Archivo"/>
              <a:cs typeface="Archivo"/>
              <a:sym typeface="Archivo"/>
            </a:endParaRPr>
          </a:p>
          <a:p>
            <a:pPr indent="0" lvl="0" marL="0" rtl="0" algn="l">
              <a:lnSpc>
                <a:spcPct val="115000"/>
              </a:lnSpc>
              <a:spcBef>
                <a:spcPts val="0"/>
              </a:spcBef>
              <a:spcAft>
                <a:spcPts val="0"/>
              </a:spcAft>
              <a:buClr>
                <a:schemeClr val="dk1"/>
              </a:buClr>
              <a:buSzPts val="1100"/>
              <a:buFont typeface="Arial"/>
              <a:buNone/>
            </a:pPr>
            <a:r>
              <a:rPr lang="en-US" sz="2500">
                <a:solidFill>
                  <a:schemeClr val="dk2"/>
                </a:solidFill>
                <a:latin typeface="Archivo"/>
                <a:ea typeface="Archivo"/>
                <a:cs typeface="Archivo"/>
                <a:sym typeface="Archivo"/>
              </a:rPr>
              <a:t>[</a:t>
            </a:r>
            <a:r>
              <a:rPr i="1" lang="en-US" sz="2500">
                <a:solidFill>
                  <a:schemeClr val="dk2"/>
                </a:solidFill>
                <a:latin typeface="Archivo"/>
                <a:ea typeface="Archivo"/>
                <a:cs typeface="Archivo"/>
                <a:sym typeface="Archivo"/>
              </a:rPr>
              <a:t>Duration: 3-4 months</a:t>
            </a:r>
            <a:r>
              <a:rPr lang="en-US" sz="2500">
                <a:solidFill>
                  <a:schemeClr val="dk2"/>
                </a:solidFill>
                <a:latin typeface="Archivo"/>
                <a:ea typeface="Archivo"/>
                <a:cs typeface="Archivo"/>
                <a:sym typeface="Archivo"/>
              </a:rPr>
              <a:t>]</a:t>
            </a:r>
            <a:endParaRPr sz="2500">
              <a:solidFill>
                <a:schemeClr val="dk2"/>
              </a:solidFill>
              <a:latin typeface="Archivo"/>
              <a:ea typeface="Archivo"/>
              <a:cs typeface="Archivo"/>
              <a:sym typeface="Archivo"/>
            </a:endParaRPr>
          </a:p>
        </p:txBody>
      </p:sp>
      <p:pic>
        <p:nvPicPr>
          <p:cNvPr id="470" name="Google Shape;470;g2dab38486e6_0_473"/>
          <p:cNvPicPr preferRelativeResize="0"/>
          <p:nvPr/>
        </p:nvPicPr>
        <p:blipFill>
          <a:blip r:embed="rId4">
            <a:alphaModFix/>
          </a:blip>
          <a:stretch>
            <a:fillRect/>
          </a:stretch>
        </p:blipFill>
        <p:spPr>
          <a:xfrm>
            <a:off x="4487001" y="2595101"/>
            <a:ext cx="957550" cy="957550"/>
          </a:xfrm>
          <a:prstGeom prst="rect">
            <a:avLst/>
          </a:prstGeom>
          <a:noFill/>
          <a:ln>
            <a:noFill/>
          </a:ln>
        </p:spPr>
      </p:pic>
      <p:sp>
        <p:nvSpPr>
          <p:cNvPr id="471" name="Google Shape;471;g2dab38486e6_0_473"/>
          <p:cNvSpPr txBox="1"/>
          <p:nvPr/>
        </p:nvSpPr>
        <p:spPr>
          <a:xfrm>
            <a:off x="2147651" y="2695575"/>
            <a:ext cx="2712900" cy="756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2200">
                <a:solidFill>
                  <a:srgbClr val="5E17EB"/>
                </a:solidFill>
                <a:latin typeface="Archivo ExtraBold"/>
                <a:ea typeface="Archivo ExtraBold"/>
                <a:cs typeface="Archivo ExtraBold"/>
                <a:sym typeface="Archivo ExtraBold"/>
              </a:rPr>
              <a:t>WE’RE HERE!!!</a:t>
            </a:r>
            <a:endParaRPr sz="2200">
              <a:solidFill>
                <a:srgbClr val="5E17EB"/>
              </a:solidFill>
              <a:latin typeface="Archivo ExtraBold"/>
              <a:ea typeface="Archivo ExtraBold"/>
              <a:cs typeface="Archivo ExtraBold"/>
              <a:sym typeface="Archivo Extra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75" name="Shape 475"/>
        <p:cNvGrpSpPr/>
        <p:nvPr/>
      </p:nvGrpSpPr>
      <p:grpSpPr>
        <a:xfrm>
          <a:off x="0" y="0"/>
          <a:ext cx="0" cy="0"/>
          <a:chOff x="0" y="0"/>
          <a:chExt cx="0" cy="0"/>
        </a:xfrm>
      </p:grpSpPr>
      <p:graphicFrame>
        <p:nvGraphicFramePr>
          <p:cNvPr id="476" name="Google Shape;476;g2dab38486e6_0_151"/>
          <p:cNvGraphicFramePr/>
          <p:nvPr/>
        </p:nvGraphicFramePr>
        <p:xfrm>
          <a:off x="1054688" y="862288"/>
          <a:ext cx="3000000" cy="3000000"/>
        </p:xfrm>
        <a:graphic>
          <a:graphicData uri="http://schemas.openxmlformats.org/drawingml/2006/table">
            <a:tbl>
              <a:tblPr>
                <a:noFill/>
                <a:tableStyleId>{E4A690BD-8E34-466B-B3D2-94865AE7C90E}</a:tableStyleId>
              </a:tblPr>
              <a:tblGrid>
                <a:gridCol w="8245600"/>
                <a:gridCol w="7961325"/>
              </a:tblGrid>
              <a:tr h="1056050">
                <a:tc>
                  <a:txBody>
                    <a:bodyPr/>
                    <a:lstStyle/>
                    <a:p>
                      <a:pPr indent="0" lvl="0" marL="0" rtl="0" algn="ctr">
                        <a:spcBef>
                          <a:spcPts val="0"/>
                        </a:spcBef>
                        <a:spcAft>
                          <a:spcPts val="0"/>
                        </a:spcAft>
                        <a:buNone/>
                      </a:pPr>
                      <a:r>
                        <a:rPr lang="en-US" sz="3000" u="sng">
                          <a:latin typeface="Archivo SemiBold"/>
                          <a:ea typeface="Archivo SemiBold"/>
                          <a:cs typeface="Archivo SemiBold"/>
                          <a:sym typeface="Archivo SemiBold"/>
                        </a:rPr>
                        <a:t>Limitations of Study</a:t>
                      </a:r>
                      <a:endParaRPr sz="3000" u="sng">
                        <a:latin typeface="Archivo SemiBold"/>
                        <a:ea typeface="Archivo SemiBold"/>
                        <a:cs typeface="Archivo SemiBold"/>
                        <a:sym typeface="Archivo SemiBold"/>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lang="en-US" sz="3000" u="sng">
                          <a:latin typeface="Archivo SemiBold"/>
                          <a:ea typeface="Archivo SemiBold"/>
                          <a:cs typeface="Archivo SemiBold"/>
                          <a:sym typeface="Archivo SemiBold"/>
                        </a:rPr>
                        <a:t>Recommendations for Future</a:t>
                      </a:r>
                      <a:endParaRPr sz="3000" u="sng">
                        <a:latin typeface="Archivo SemiBold"/>
                        <a:ea typeface="Archivo SemiBold"/>
                        <a:cs typeface="Archivo SemiBold"/>
                        <a:sym typeface="Archivo SemiBold"/>
                      </a:endParaRPr>
                    </a:p>
                  </a:txBody>
                  <a:tcPr marT="91425" marB="91425" marR="91425" marL="91425" anchor="ctr">
                    <a:solidFill>
                      <a:srgbClr val="B6D7A8"/>
                    </a:solidFill>
                  </a:tcPr>
                </a:tc>
              </a:tr>
              <a:tr h="2645050">
                <a:tc>
                  <a:txBody>
                    <a:bodyPr/>
                    <a:lstStyle/>
                    <a:p>
                      <a:pPr indent="0" lvl="0" marL="0" rtl="0" algn="l">
                        <a:spcBef>
                          <a:spcPts val="0"/>
                        </a:spcBef>
                        <a:spcAft>
                          <a:spcPts val="0"/>
                        </a:spcAft>
                        <a:buNone/>
                      </a:pPr>
                      <a:r>
                        <a:rPr lang="en-US" sz="2500">
                          <a:latin typeface="Archivo"/>
                          <a:ea typeface="Archivo"/>
                          <a:cs typeface="Archivo"/>
                          <a:sym typeface="Archivo"/>
                        </a:rPr>
                        <a:t>Data Collection</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Culturally Nuanced (Other languages, beyond English)</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Generational Nuanced (Lingos used by GenZs)</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Does not account for accent (Singapore = multicultural?)</a:t>
                      </a:r>
                      <a:endParaRPr sz="25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500">
                          <a:latin typeface="Archivo"/>
                          <a:ea typeface="Archivo"/>
                          <a:cs typeface="Archivo"/>
                          <a:sym typeface="Archivo"/>
                        </a:rPr>
                        <a:t>Collaborate with local Tertiary Institutions to collect and integrate data.</a:t>
                      </a:r>
                      <a:endParaRPr sz="2500">
                        <a:latin typeface="Archivo"/>
                        <a:ea typeface="Archivo"/>
                        <a:cs typeface="Archivo"/>
                        <a:sym typeface="Archivo"/>
                      </a:endParaRPr>
                    </a:p>
                    <a:p>
                      <a:pPr indent="0" lvl="0" marL="0" rtl="0" algn="l">
                        <a:spcBef>
                          <a:spcPts val="0"/>
                        </a:spcBef>
                        <a:spcAft>
                          <a:spcPts val="0"/>
                        </a:spcAft>
                        <a:buNone/>
                      </a:pPr>
                      <a:r>
                        <a:t/>
                      </a:r>
                      <a:endParaRPr sz="2500">
                        <a:latin typeface="Archivo"/>
                        <a:ea typeface="Archivo"/>
                        <a:cs typeface="Archivo"/>
                        <a:sym typeface="Archivo"/>
                      </a:endParaRPr>
                    </a:p>
                    <a:p>
                      <a:pPr indent="0" lvl="0" marL="0" rtl="0" algn="l">
                        <a:spcBef>
                          <a:spcPts val="0"/>
                        </a:spcBef>
                        <a:spcAft>
                          <a:spcPts val="0"/>
                        </a:spcAft>
                        <a:buNone/>
                      </a:pPr>
                      <a:r>
                        <a:rPr lang="en-US" sz="2500">
                          <a:latin typeface="Archivo"/>
                          <a:ea typeface="Archivo"/>
                          <a:cs typeface="Archivo"/>
                          <a:sym typeface="Archivo"/>
                        </a:rPr>
                        <a:t>[Note: Patient consent/PDPA has to be sought at point of collection]</a:t>
                      </a:r>
                      <a:endParaRPr sz="2500">
                        <a:latin typeface="Archivo"/>
                        <a:ea typeface="Archivo"/>
                        <a:cs typeface="Archivo"/>
                        <a:sym typeface="Archivo"/>
                      </a:endParaRPr>
                    </a:p>
                  </a:txBody>
                  <a:tcPr marT="91425" marB="91425" marR="91425" marL="91425"/>
                </a:tc>
              </a:tr>
            </a:tbl>
          </a:graphicData>
        </a:graphic>
      </p:graphicFrame>
      <p:pic>
        <p:nvPicPr>
          <p:cNvPr id="477" name="Google Shape;477;g2dab38486e6_0_151"/>
          <p:cNvPicPr preferRelativeResize="0"/>
          <p:nvPr/>
        </p:nvPicPr>
        <p:blipFill rotWithShape="1">
          <a:blip r:embed="rId3">
            <a:alphaModFix/>
          </a:blip>
          <a:srcRect b="16457" l="0" r="0" t="0"/>
          <a:stretch/>
        </p:blipFill>
        <p:spPr>
          <a:xfrm>
            <a:off x="2542952" y="1067486"/>
            <a:ext cx="748550" cy="625350"/>
          </a:xfrm>
          <a:prstGeom prst="rect">
            <a:avLst/>
          </a:prstGeom>
          <a:noFill/>
          <a:ln>
            <a:noFill/>
          </a:ln>
        </p:spPr>
      </p:pic>
      <p:pic>
        <p:nvPicPr>
          <p:cNvPr id="478" name="Google Shape;478;g2dab38486e6_0_151"/>
          <p:cNvPicPr preferRelativeResize="0"/>
          <p:nvPr/>
        </p:nvPicPr>
        <p:blipFill rotWithShape="1">
          <a:blip r:embed="rId4">
            <a:alphaModFix/>
          </a:blip>
          <a:srcRect b="14886" l="0" r="0" t="0"/>
          <a:stretch/>
        </p:blipFill>
        <p:spPr>
          <a:xfrm>
            <a:off x="9793550" y="1061637"/>
            <a:ext cx="748550" cy="637075"/>
          </a:xfrm>
          <a:prstGeom prst="rect">
            <a:avLst/>
          </a:prstGeom>
          <a:noFill/>
          <a:ln>
            <a:noFill/>
          </a:ln>
        </p:spPr>
      </p:pic>
      <p:sp>
        <p:nvSpPr>
          <p:cNvPr id="479" name="Google Shape;479;g2dab38486e6_0_151"/>
          <p:cNvSpPr txBox="1"/>
          <p:nvPr>
            <p:ph idx="12" type="sldNum"/>
          </p:nvPr>
        </p:nvSpPr>
        <p:spPr>
          <a:xfrm>
            <a:off x="15788300" y="96072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83" name="Shape 483"/>
        <p:cNvGrpSpPr/>
        <p:nvPr/>
      </p:nvGrpSpPr>
      <p:grpSpPr>
        <a:xfrm>
          <a:off x="0" y="0"/>
          <a:ext cx="0" cy="0"/>
          <a:chOff x="0" y="0"/>
          <a:chExt cx="0" cy="0"/>
        </a:xfrm>
      </p:grpSpPr>
      <p:graphicFrame>
        <p:nvGraphicFramePr>
          <p:cNvPr id="484" name="Google Shape;484;g2dba649a726_0_93"/>
          <p:cNvGraphicFramePr/>
          <p:nvPr/>
        </p:nvGraphicFramePr>
        <p:xfrm>
          <a:off x="1054688" y="862288"/>
          <a:ext cx="3000000" cy="3000000"/>
        </p:xfrm>
        <a:graphic>
          <a:graphicData uri="http://schemas.openxmlformats.org/drawingml/2006/table">
            <a:tbl>
              <a:tblPr>
                <a:noFill/>
                <a:tableStyleId>{E4A690BD-8E34-466B-B3D2-94865AE7C90E}</a:tableStyleId>
              </a:tblPr>
              <a:tblGrid>
                <a:gridCol w="8245600"/>
                <a:gridCol w="7961325"/>
              </a:tblGrid>
              <a:tr h="1056050">
                <a:tc>
                  <a:txBody>
                    <a:bodyPr/>
                    <a:lstStyle/>
                    <a:p>
                      <a:pPr indent="0" lvl="0" marL="0" rtl="0" algn="ctr">
                        <a:spcBef>
                          <a:spcPts val="0"/>
                        </a:spcBef>
                        <a:spcAft>
                          <a:spcPts val="0"/>
                        </a:spcAft>
                        <a:buNone/>
                      </a:pPr>
                      <a:r>
                        <a:rPr lang="en-US" sz="3000" u="sng">
                          <a:latin typeface="Archivo SemiBold"/>
                          <a:ea typeface="Archivo SemiBold"/>
                          <a:cs typeface="Archivo SemiBold"/>
                          <a:sym typeface="Archivo SemiBold"/>
                        </a:rPr>
                        <a:t>Limitations of Study</a:t>
                      </a:r>
                      <a:endParaRPr sz="3000" u="sng">
                        <a:latin typeface="Archivo SemiBold"/>
                        <a:ea typeface="Archivo SemiBold"/>
                        <a:cs typeface="Archivo SemiBold"/>
                        <a:sym typeface="Archivo SemiBold"/>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lang="en-US" sz="3000" u="sng">
                          <a:latin typeface="Archivo SemiBold"/>
                          <a:ea typeface="Archivo SemiBold"/>
                          <a:cs typeface="Archivo SemiBold"/>
                          <a:sym typeface="Archivo SemiBold"/>
                        </a:rPr>
                        <a:t>Recommendations for Future</a:t>
                      </a:r>
                      <a:endParaRPr sz="3000" u="sng">
                        <a:latin typeface="Archivo SemiBold"/>
                        <a:ea typeface="Archivo SemiBold"/>
                        <a:cs typeface="Archivo SemiBold"/>
                        <a:sym typeface="Archivo SemiBold"/>
                      </a:endParaRPr>
                    </a:p>
                  </a:txBody>
                  <a:tcPr marT="91425" marB="91425" marR="91425" marL="91425" anchor="ctr">
                    <a:solidFill>
                      <a:srgbClr val="B6D7A8"/>
                    </a:solidFill>
                  </a:tcPr>
                </a:tc>
              </a:tr>
              <a:tr h="2645050">
                <a:tc>
                  <a:txBody>
                    <a:bodyPr/>
                    <a:lstStyle/>
                    <a:p>
                      <a:pPr indent="0" lvl="0" marL="0" rtl="0" algn="l">
                        <a:spcBef>
                          <a:spcPts val="0"/>
                        </a:spcBef>
                        <a:spcAft>
                          <a:spcPts val="0"/>
                        </a:spcAft>
                        <a:buNone/>
                      </a:pPr>
                      <a:r>
                        <a:rPr lang="en-US" sz="2500">
                          <a:latin typeface="Archivo"/>
                          <a:ea typeface="Archivo"/>
                          <a:cs typeface="Archivo"/>
                          <a:sym typeface="Archivo"/>
                        </a:rPr>
                        <a:t>Data Collection</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Culturally Nuanced (Other languages, beyond English)</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Generational Nuanced (Lingos used by GenZs)</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Does not account for accent (Singapore = multicultural?)</a:t>
                      </a:r>
                      <a:endParaRPr sz="25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500">
                          <a:latin typeface="Archivo"/>
                          <a:ea typeface="Archivo"/>
                          <a:cs typeface="Archivo"/>
                          <a:sym typeface="Archivo"/>
                        </a:rPr>
                        <a:t>Collaborate with local Tertiary Institutions to collect and integrate data.</a:t>
                      </a:r>
                      <a:endParaRPr sz="2500">
                        <a:latin typeface="Archivo"/>
                        <a:ea typeface="Archivo"/>
                        <a:cs typeface="Archivo"/>
                        <a:sym typeface="Archivo"/>
                      </a:endParaRPr>
                    </a:p>
                    <a:p>
                      <a:pPr indent="0" lvl="0" marL="0" rtl="0" algn="l">
                        <a:spcBef>
                          <a:spcPts val="0"/>
                        </a:spcBef>
                        <a:spcAft>
                          <a:spcPts val="0"/>
                        </a:spcAft>
                        <a:buNone/>
                      </a:pPr>
                      <a:r>
                        <a:t/>
                      </a:r>
                      <a:endParaRPr sz="2500">
                        <a:latin typeface="Archivo"/>
                        <a:ea typeface="Archivo"/>
                        <a:cs typeface="Archivo"/>
                        <a:sym typeface="Archivo"/>
                      </a:endParaRPr>
                    </a:p>
                    <a:p>
                      <a:pPr indent="0" lvl="0" marL="0" rtl="0" algn="l">
                        <a:spcBef>
                          <a:spcPts val="0"/>
                        </a:spcBef>
                        <a:spcAft>
                          <a:spcPts val="0"/>
                        </a:spcAft>
                        <a:buNone/>
                      </a:pPr>
                      <a:r>
                        <a:rPr lang="en-US" sz="2500">
                          <a:latin typeface="Archivo"/>
                          <a:ea typeface="Archivo"/>
                          <a:cs typeface="Archivo"/>
                          <a:sym typeface="Archivo"/>
                        </a:rPr>
                        <a:t>[Note: Patient consent/PDPA has to be sought at point of collection]</a:t>
                      </a:r>
                      <a:endParaRPr sz="2500">
                        <a:latin typeface="Archivo"/>
                        <a:ea typeface="Archivo"/>
                        <a:cs typeface="Archivo"/>
                        <a:sym typeface="Archivo"/>
                      </a:endParaRPr>
                    </a:p>
                  </a:txBody>
                  <a:tcPr marT="91425" marB="91425" marR="91425" marL="91425"/>
                </a:tc>
              </a:tr>
              <a:tr h="1238475">
                <a:tc>
                  <a:txBody>
                    <a:bodyPr/>
                    <a:lstStyle/>
                    <a:p>
                      <a:pPr indent="0" lvl="0" marL="0" rtl="0" algn="l">
                        <a:spcBef>
                          <a:spcPts val="0"/>
                        </a:spcBef>
                        <a:spcAft>
                          <a:spcPts val="0"/>
                        </a:spcAft>
                        <a:buNone/>
                      </a:pPr>
                      <a:r>
                        <a:rPr lang="en-US" sz="2500">
                          <a:latin typeface="Archivo"/>
                          <a:ea typeface="Archivo"/>
                          <a:cs typeface="Archivo"/>
                          <a:sym typeface="Archivo"/>
                        </a:rPr>
                        <a:t>Limited defined Emotional Labels related to Mental Health (Sad = Depressed?)</a:t>
                      </a:r>
                      <a:endParaRPr sz="25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500">
                          <a:latin typeface="Archivo"/>
                          <a:ea typeface="Archivo"/>
                          <a:cs typeface="Archivo"/>
                          <a:sym typeface="Archivo"/>
                        </a:rPr>
                        <a:t>Redefine emotional labels, and consider a wider but definitive spectrum</a:t>
                      </a:r>
                      <a:endParaRPr sz="2500">
                        <a:latin typeface="Archivo"/>
                        <a:ea typeface="Archivo"/>
                        <a:cs typeface="Archivo"/>
                        <a:sym typeface="Archivo"/>
                      </a:endParaRPr>
                    </a:p>
                    <a:p>
                      <a:pPr indent="0" lvl="0" marL="0" rtl="0" algn="l">
                        <a:spcBef>
                          <a:spcPts val="0"/>
                        </a:spcBef>
                        <a:spcAft>
                          <a:spcPts val="0"/>
                        </a:spcAft>
                        <a:buNone/>
                      </a:pPr>
                      <a:r>
                        <a:t/>
                      </a:r>
                      <a:endParaRPr sz="2500">
                        <a:latin typeface="Archivo"/>
                        <a:ea typeface="Archivo"/>
                        <a:cs typeface="Archivo"/>
                        <a:sym typeface="Archivo"/>
                      </a:endParaRPr>
                    </a:p>
                    <a:p>
                      <a:pPr indent="0" lvl="0" marL="0" rtl="0" algn="l">
                        <a:spcBef>
                          <a:spcPts val="0"/>
                        </a:spcBef>
                        <a:spcAft>
                          <a:spcPts val="0"/>
                        </a:spcAft>
                        <a:buNone/>
                      </a:pPr>
                      <a:r>
                        <a:rPr lang="en-US" sz="2500">
                          <a:latin typeface="Archivo"/>
                          <a:ea typeface="Archivo"/>
                          <a:cs typeface="Archivo"/>
                          <a:sym typeface="Archivo"/>
                        </a:rPr>
                        <a:t>[Note: Be sure not to overlap emotions - e.g. </a:t>
                      </a:r>
                      <a:r>
                        <a:rPr lang="en-US" sz="2500">
                          <a:solidFill>
                            <a:schemeClr val="dk1"/>
                          </a:solidFill>
                          <a:latin typeface="Archivo"/>
                          <a:ea typeface="Archivo"/>
                          <a:cs typeface="Archivo"/>
                          <a:sym typeface="Archivo"/>
                        </a:rPr>
                        <a:t>Disappointment = Anger + Sadness]</a:t>
                      </a:r>
                      <a:endParaRPr sz="2500">
                        <a:latin typeface="Archivo"/>
                        <a:ea typeface="Archivo"/>
                        <a:cs typeface="Archivo"/>
                        <a:sym typeface="Archivo"/>
                      </a:endParaRPr>
                    </a:p>
                  </a:txBody>
                  <a:tcPr marT="91425" marB="91425" marR="91425" marL="91425"/>
                </a:tc>
              </a:tr>
            </a:tbl>
          </a:graphicData>
        </a:graphic>
      </p:graphicFrame>
      <p:pic>
        <p:nvPicPr>
          <p:cNvPr id="485" name="Google Shape;485;g2dba649a726_0_93"/>
          <p:cNvPicPr preferRelativeResize="0"/>
          <p:nvPr/>
        </p:nvPicPr>
        <p:blipFill rotWithShape="1">
          <a:blip r:embed="rId3">
            <a:alphaModFix/>
          </a:blip>
          <a:srcRect b="16457" l="0" r="0" t="0"/>
          <a:stretch/>
        </p:blipFill>
        <p:spPr>
          <a:xfrm>
            <a:off x="2542952" y="1067486"/>
            <a:ext cx="748550" cy="625350"/>
          </a:xfrm>
          <a:prstGeom prst="rect">
            <a:avLst/>
          </a:prstGeom>
          <a:noFill/>
          <a:ln>
            <a:noFill/>
          </a:ln>
        </p:spPr>
      </p:pic>
      <p:pic>
        <p:nvPicPr>
          <p:cNvPr id="486" name="Google Shape;486;g2dba649a726_0_93"/>
          <p:cNvPicPr preferRelativeResize="0"/>
          <p:nvPr/>
        </p:nvPicPr>
        <p:blipFill rotWithShape="1">
          <a:blip r:embed="rId4">
            <a:alphaModFix/>
          </a:blip>
          <a:srcRect b="14886" l="0" r="0" t="0"/>
          <a:stretch/>
        </p:blipFill>
        <p:spPr>
          <a:xfrm>
            <a:off x="9793550" y="1061637"/>
            <a:ext cx="748550" cy="637075"/>
          </a:xfrm>
          <a:prstGeom prst="rect">
            <a:avLst/>
          </a:prstGeom>
          <a:noFill/>
          <a:ln>
            <a:noFill/>
          </a:ln>
        </p:spPr>
      </p:pic>
      <p:sp>
        <p:nvSpPr>
          <p:cNvPr id="487" name="Google Shape;487;g2dba649a726_0_93"/>
          <p:cNvSpPr txBox="1"/>
          <p:nvPr>
            <p:ph idx="12" type="sldNum"/>
          </p:nvPr>
        </p:nvSpPr>
        <p:spPr>
          <a:xfrm>
            <a:off x="15788300" y="96072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91" name="Shape 491"/>
        <p:cNvGrpSpPr/>
        <p:nvPr/>
      </p:nvGrpSpPr>
      <p:grpSpPr>
        <a:xfrm>
          <a:off x="0" y="0"/>
          <a:ext cx="0" cy="0"/>
          <a:chOff x="0" y="0"/>
          <a:chExt cx="0" cy="0"/>
        </a:xfrm>
      </p:grpSpPr>
      <p:graphicFrame>
        <p:nvGraphicFramePr>
          <p:cNvPr id="492" name="Google Shape;492;g2dba649a726_0_100"/>
          <p:cNvGraphicFramePr/>
          <p:nvPr/>
        </p:nvGraphicFramePr>
        <p:xfrm>
          <a:off x="1054688" y="862288"/>
          <a:ext cx="3000000" cy="3000000"/>
        </p:xfrm>
        <a:graphic>
          <a:graphicData uri="http://schemas.openxmlformats.org/drawingml/2006/table">
            <a:tbl>
              <a:tblPr>
                <a:noFill/>
                <a:tableStyleId>{E4A690BD-8E34-466B-B3D2-94865AE7C90E}</a:tableStyleId>
              </a:tblPr>
              <a:tblGrid>
                <a:gridCol w="8245600"/>
                <a:gridCol w="7961325"/>
              </a:tblGrid>
              <a:tr h="1056050">
                <a:tc>
                  <a:txBody>
                    <a:bodyPr/>
                    <a:lstStyle/>
                    <a:p>
                      <a:pPr indent="0" lvl="0" marL="0" rtl="0" algn="ctr">
                        <a:spcBef>
                          <a:spcPts val="0"/>
                        </a:spcBef>
                        <a:spcAft>
                          <a:spcPts val="0"/>
                        </a:spcAft>
                        <a:buNone/>
                      </a:pPr>
                      <a:r>
                        <a:rPr lang="en-US" sz="3000" u="sng">
                          <a:latin typeface="Archivo SemiBold"/>
                          <a:ea typeface="Archivo SemiBold"/>
                          <a:cs typeface="Archivo SemiBold"/>
                          <a:sym typeface="Archivo SemiBold"/>
                        </a:rPr>
                        <a:t>Limitations of Study</a:t>
                      </a:r>
                      <a:endParaRPr sz="3000" u="sng">
                        <a:latin typeface="Archivo SemiBold"/>
                        <a:ea typeface="Archivo SemiBold"/>
                        <a:cs typeface="Archivo SemiBold"/>
                        <a:sym typeface="Archivo SemiBold"/>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lang="en-US" sz="3000" u="sng">
                          <a:latin typeface="Archivo SemiBold"/>
                          <a:ea typeface="Archivo SemiBold"/>
                          <a:cs typeface="Archivo SemiBold"/>
                          <a:sym typeface="Archivo SemiBold"/>
                        </a:rPr>
                        <a:t>Recommendations for Future</a:t>
                      </a:r>
                      <a:endParaRPr sz="3000" u="sng">
                        <a:latin typeface="Archivo SemiBold"/>
                        <a:ea typeface="Archivo SemiBold"/>
                        <a:cs typeface="Archivo SemiBold"/>
                        <a:sym typeface="Archivo SemiBold"/>
                      </a:endParaRPr>
                    </a:p>
                  </a:txBody>
                  <a:tcPr marT="91425" marB="91425" marR="91425" marL="91425" anchor="ctr">
                    <a:solidFill>
                      <a:srgbClr val="B6D7A8"/>
                    </a:solidFill>
                  </a:tcPr>
                </a:tc>
              </a:tr>
              <a:tr h="2645050">
                <a:tc>
                  <a:txBody>
                    <a:bodyPr/>
                    <a:lstStyle/>
                    <a:p>
                      <a:pPr indent="0" lvl="0" marL="0" rtl="0" algn="l">
                        <a:spcBef>
                          <a:spcPts val="0"/>
                        </a:spcBef>
                        <a:spcAft>
                          <a:spcPts val="0"/>
                        </a:spcAft>
                        <a:buNone/>
                      </a:pPr>
                      <a:r>
                        <a:rPr lang="en-US" sz="2500">
                          <a:latin typeface="Archivo"/>
                          <a:ea typeface="Archivo"/>
                          <a:cs typeface="Archivo"/>
                          <a:sym typeface="Archivo"/>
                        </a:rPr>
                        <a:t>Data Collection</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Culturally Nuanced (Other languages, beyond English)</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Generational Nuanced (Lingos used by GenZs)</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Does not account for accent (Singapore = multicultural?)</a:t>
                      </a:r>
                      <a:endParaRPr sz="25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500">
                          <a:latin typeface="Archivo"/>
                          <a:ea typeface="Archivo"/>
                          <a:cs typeface="Archivo"/>
                          <a:sym typeface="Archivo"/>
                        </a:rPr>
                        <a:t>Collaborate with local Tertiary Institutions to collect and integrate data.</a:t>
                      </a:r>
                      <a:endParaRPr sz="2500">
                        <a:latin typeface="Archivo"/>
                        <a:ea typeface="Archivo"/>
                        <a:cs typeface="Archivo"/>
                        <a:sym typeface="Archivo"/>
                      </a:endParaRPr>
                    </a:p>
                    <a:p>
                      <a:pPr indent="0" lvl="0" marL="0" rtl="0" algn="l">
                        <a:spcBef>
                          <a:spcPts val="0"/>
                        </a:spcBef>
                        <a:spcAft>
                          <a:spcPts val="0"/>
                        </a:spcAft>
                        <a:buNone/>
                      </a:pPr>
                      <a:r>
                        <a:t/>
                      </a:r>
                      <a:endParaRPr sz="2500">
                        <a:latin typeface="Archivo"/>
                        <a:ea typeface="Archivo"/>
                        <a:cs typeface="Archivo"/>
                        <a:sym typeface="Archivo"/>
                      </a:endParaRPr>
                    </a:p>
                    <a:p>
                      <a:pPr indent="0" lvl="0" marL="0" rtl="0" algn="l">
                        <a:spcBef>
                          <a:spcPts val="0"/>
                        </a:spcBef>
                        <a:spcAft>
                          <a:spcPts val="0"/>
                        </a:spcAft>
                        <a:buNone/>
                      </a:pPr>
                      <a:r>
                        <a:rPr lang="en-US" sz="2500">
                          <a:latin typeface="Archivo"/>
                          <a:ea typeface="Archivo"/>
                          <a:cs typeface="Archivo"/>
                          <a:sym typeface="Archivo"/>
                        </a:rPr>
                        <a:t>[Note: Patient consent/PDPA has to be sought at point of collection]</a:t>
                      </a:r>
                      <a:endParaRPr sz="2500">
                        <a:latin typeface="Archivo"/>
                        <a:ea typeface="Archivo"/>
                        <a:cs typeface="Archivo"/>
                        <a:sym typeface="Archivo"/>
                      </a:endParaRPr>
                    </a:p>
                  </a:txBody>
                  <a:tcPr marT="91425" marB="91425" marR="91425" marL="91425"/>
                </a:tc>
              </a:tr>
              <a:tr h="1238475">
                <a:tc>
                  <a:txBody>
                    <a:bodyPr/>
                    <a:lstStyle/>
                    <a:p>
                      <a:pPr indent="0" lvl="0" marL="0" rtl="0" algn="l">
                        <a:spcBef>
                          <a:spcPts val="0"/>
                        </a:spcBef>
                        <a:spcAft>
                          <a:spcPts val="0"/>
                        </a:spcAft>
                        <a:buNone/>
                      </a:pPr>
                      <a:r>
                        <a:rPr lang="en-US" sz="2500">
                          <a:latin typeface="Archivo"/>
                          <a:ea typeface="Archivo"/>
                          <a:cs typeface="Archivo"/>
                          <a:sym typeface="Archivo"/>
                        </a:rPr>
                        <a:t>Limited defined Emotional Labels related to Mental Health (Sad = Depressed?)</a:t>
                      </a:r>
                      <a:endParaRPr sz="25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500">
                          <a:latin typeface="Archivo"/>
                          <a:ea typeface="Archivo"/>
                          <a:cs typeface="Archivo"/>
                          <a:sym typeface="Archivo"/>
                        </a:rPr>
                        <a:t>Redefine emotional labels, and consider a wider but definitive spectrum</a:t>
                      </a:r>
                      <a:endParaRPr sz="2500">
                        <a:latin typeface="Archivo"/>
                        <a:ea typeface="Archivo"/>
                        <a:cs typeface="Archivo"/>
                        <a:sym typeface="Archivo"/>
                      </a:endParaRPr>
                    </a:p>
                    <a:p>
                      <a:pPr indent="0" lvl="0" marL="0" rtl="0" algn="l">
                        <a:spcBef>
                          <a:spcPts val="0"/>
                        </a:spcBef>
                        <a:spcAft>
                          <a:spcPts val="0"/>
                        </a:spcAft>
                        <a:buNone/>
                      </a:pPr>
                      <a:r>
                        <a:t/>
                      </a:r>
                      <a:endParaRPr sz="2500">
                        <a:latin typeface="Archivo"/>
                        <a:ea typeface="Archivo"/>
                        <a:cs typeface="Archivo"/>
                        <a:sym typeface="Archivo"/>
                      </a:endParaRPr>
                    </a:p>
                    <a:p>
                      <a:pPr indent="0" lvl="0" marL="0" rtl="0" algn="l">
                        <a:spcBef>
                          <a:spcPts val="0"/>
                        </a:spcBef>
                        <a:spcAft>
                          <a:spcPts val="0"/>
                        </a:spcAft>
                        <a:buNone/>
                      </a:pPr>
                      <a:r>
                        <a:rPr lang="en-US" sz="2500">
                          <a:latin typeface="Archivo"/>
                          <a:ea typeface="Archivo"/>
                          <a:cs typeface="Archivo"/>
                          <a:sym typeface="Archivo"/>
                        </a:rPr>
                        <a:t>[Note: Be sure not to overlap emotions - e.g. </a:t>
                      </a:r>
                      <a:r>
                        <a:rPr lang="en-US" sz="2500">
                          <a:solidFill>
                            <a:schemeClr val="dk1"/>
                          </a:solidFill>
                          <a:latin typeface="Archivo"/>
                          <a:ea typeface="Archivo"/>
                          <a:cs typeface="Archivo"/>
                          <a:sym typeface="Archivo"/>
                        </a:rPr>
                        <a:t>Disappointment = Anger + Sadness]</a:t>
                      </a:r>
                      <a:endParaRPr sz="2500">
                        <a:latin typeface="Archivo"/>
                        <a:ea typeface="Archivo"/>
                        <a:cs typeface="Archivo"/>
                        <a:sym typeface="Archivo"/>
                      </a:endParaRPr>
                    </a:p>
                  </a:txBody>
                  <a:tcPr marT="91425" marB="91425" marR="91425" marL="91425"/>
                </a:tc>
              </a:tr>
              <a:tr h="1830650">
                <a:tc>
                  <a:txBody>
                    <a:bodyPr/>
                    <a:lstStyle/>
                    <a:p>
                      <a:pPr indent="0" lvl="0" marL="0" rtl="0" algn="l">
                        <a:spcBef>
                          <a:spcPts val="0"/>
                        </a:spcBef>
                        <a:spcAft>
                          <a:spcPts val="0"/>
                        </a:spcAft>
                        <a:buNone/>
                      </a:pPr>
                      <a:r>
                        <a:rPr lang="en-US" sz="2500">
                          <a:latin typeface="Archivo"/>
                          <a:ea typeface="Archivo"/>
                          <a:cs typeface="Archivo"/>
                          <a:sym typeface="Archivo"/>
                        </a:rPr>
                        <a:t>Voice might not be able to sense contextual cues or things like sarcasm, lying etc.</a:t>
                      </a:r>
                      <a:endParaRPr sz="2500">
                        <a:latin typeface="Archivo"/>
                        <a:ea typeface="Archivo"/>
                        <a:cs typeface="Archivo"/>
                        <a:sym typeface="Archivo"/>
                      </a:endParaRPr>
                    </a:p>
                  </a:txBody>
                  <a:tcPr marT="91425" marB="91425" marR="91425" marL="91425"/>
                </a:tc>
                <a:tc>
                  <a:txBody>
                    <a:bodyPr/>
                    <a:lstStyle/>
                    <a:p>
                      <a:pPr indent="0" lvl="0" marL="0" rtl="0" algn="l">
                        <a:spcBef>
                          <a:spcPts val="0"/>
                        </a:spcBef>
                        <a:spcAft>
                          <a:spcPts val="0"/>
                        </a:spcAft>
                        <a:buNone/>
                      </a:pPr>
                      <a:r>
                        <a:rPr lang="en-US" sz="2500">
                          <a:latin typeface="Archivo"/>
                          <a:ea typeface="Archivo"/>
                          <a:cs typeface="Archivo"/>
                          <a:sym typeface="Archivo"/>
                        </a:rPr>
                        <a:t>Incorporate other stimulus:</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Natural Language Processing - Semantics of Text (FeelFlow 2.0) </a:t>
                      </a:r>
                      <a:endParaRPr sz="2500">
                        <a:latin typeface="Archivo"/>
                        <a:ea typeface="Archivo"/>
                        <a:cs typeface="Archivo"/>
                        <a:sym typeface="Archivo"/>
                      </a:endParaRPr>
                    </a:p>
                    <a:p>
                      <a:pPr indent="-387350" lvl="0" marL="457200" rtl="0" algn="l">
                        <a:spcBef>
                          <a:spcPts val="0"/>
                        </a:spcBef>
                        <a:spcAft>
                          <a:spcPts val="0"/>
                        </a:spcAft>
                        <a:buSzPts val="2500"/>
                        <a:buFont typeface="Archivo"/>
                        <a:buChar char="-"/>
                      </a:pPr>
                      <a:r>
                        <a:rPr lang="en-US" sz="2500">
                          <a:latin typeface="Archivo"/>
                          <a:ea typeface="Archivo"/>
                          <a:cs typeface="Archivo"/>
                          <a:sym typeface="Archivo"/>
                        </a:rPr>
                        <a:t>Facial Recognition (FeelFlow 3.0) [calculated by Emotion Detection Rate]</a:t>
                      </a:r>
                      <a:endParaRPr sz="2500">
                        <a:latin typeface="Archivo"/>
                        <a:ea typeface="Archivo"/>
                        <a:cs typeface="Archivo"/>
                        <a:sym typeface="Archivo"/>
                      </a:endParaRPr>
                    </a:p>
                    <a:p>
                      <a:pPr indent="0" lvl="0" marL="0" rtl="0" algn="l">
                        <a:spcBef>
                          <a:spcPts val="0"/>
                        </a:spcBef>
                        <a:spcAft>
                          <a:spcPts val="0"/>
                        </a:spcAft>
                        <a:buNone/>
                      </a:pPr>
                      <a:r>
                        <a:t/>
                      </a:r>
                      <a:endParaRPr sz="2500">
                        <a:latin typeface="Archivo"/>
                        <a:ea typeface="Archivo"/>
                        <a:cs typeface="Archivo"/>
                        <a:sym typeface="Archivo"/>
                      </a:endParaRPr>
                    </a:p>
                    <a:p>
                      <a:pPr indent="0" lvl="0" marL="0" rtl="0" algn="l">
                        <a:spcBef>
                          <a:spcPts val="0"/>
                        </a:spcBef>
                        <a:spcAft>
                          <a:spcPts val="0"/>
                        </a:spcAft>
                        <a:buNone/>
                      </a:pPr>
                      <a:r>
                        <a:rPr lang="en-US" sz="2500">
                          <a:latin typeface="Archivo"/>
                          <a:ea typeface="Archivo"/>
                          <a:cs typeface="Archivo"/>
                          <a:sym typeface="Archivo"/>
                        </a:rPr>
                        <a:t>Collaboration with </a:t>
                      </a:r>
                      <a:r>
                        <a:rPr lang="en-US" sz="2500">
                          <a:solidFill>
                            <a:schemeClr val="dk1"/>
                          </a:solidFill>
                          <a:latin typeface="Archivo"/>
                          <a:ea typeface="Archivo"/>
                          <a:cs typeface="Archivo"/>
                          <a:sym typeface="Archivo"/>
                        </a:rPr>
                        <a:t>AI SG - Speech Labs (already trained on local accent and speech semantics)</a:t>
                      </a:r>
                      <a:endParaRPr sz="2500">
                        <a:latin typeface="Archivo"/>
                        <a:ea typeface="Archivo"/>
                        <a:cs typeface="Archivo"/>
                        <a:sym typeface="Archivo"/>
                      </a:endParaRPr>
                    </a:p>
                  </a:txBody>
                  <a:tcPr marT="91425" marB="91425" marR="91425" marL="91425"/>
                </a:tc>
              </a:tr>
            </a:tbl>
          </a:graphicData>
        </a:graphic>
      </p:graphicFrame>
      <p:pic>
        <p:nvPicPr>
          <p:cNvPr id="493" name="Google Shape;493;g2dba649a726_0_100"/>
          <p:cNvPicPr preferRelativeResize="0"/>
          <p:nvPr/>
        </p:nvPicPr>
        <p:blipFill rotWithShape="1">
          <a:blip r:embed="rId3">
            <a:alphaModFix/>
          </a:blip>
          <a:srcRect b="16457" l="0" r="0" t="0"/>
          <a:stretch/>
        </p:blipFill>
        <p:spPr>
          <a:xfrm>
            <a:off x="2542952" y="1067486"/>
            <a:ext cx="748550" cy="625350"/>
          </a:xfrm>
          <a:prstGeom prst="rect">
            <a:avLst/>
          </a:prstGeom>
          <a:noFill/>
          <a:ln>
            <a:noFill/>
          </a:ln>
        </p:spPr>
      </p:pic>
      <p:pic>
        <p:nvPicPr>
          <p:cNvPr id="494" name="Google Shape;494;g2dba649a726_0_100"/>
          <p:cNvPicPr preferRelativeResize="0"/>
          <p:nvPr/>
        </p:nvPicPr>
        <p:blipFill rotWithShape="1">
          <a:blip r:embed="rId4">
            <a:alphaModFix/>
          </a:blip>
          <a:srcRect b="14886" l="0" r="0" t="0"/>
          <a:stretch/>
        </p:blipFill>
        <p:spPr>
          <a:xfrm>
            <a:off x="9793550" y="1061637"/>
            <a:ext cx="748550" cy="637075"/>
          </a:xfrm>
          <a:prstGeom prst="rect">
            <a:avLst/>
          </a:prstGeom>
          <a:noFill/>
          <a:ln>
            <a:noFill/>
          </a:ln>
        </p:spPr>
      </p:pic>
      <p:sp>
        <p:nvSpPr>
          <p:cNvPr id="495" name="Google Shape;495;g2dba649a726_0_100"/>
          <p:cNvSpPr txBox="1"/>
          <p:nvPr>
            <p:ph idx="12" type="sldNum"/>
          </p:nvPr>
        </p:nvSpPr>
        <p:spPr>
          <a:xfrm>
            <a:off x="15788300" y="96072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499" name="Shape 499"/>
        <p:cNvGrpSpPr/>
        <p:nvPr/>
      </p:nvGrpSpPr>
      <p:grpSpPr>
        <a:xfrm>
          <a:off x="0" y="0"/>
          <a:ext cx="0" cy="0"/>
          <a:chOff x="0" y="0"/>
          <a:chExt cx="0" cy="0"/>
        </a:xfrm>
      </p:grpSpPr>
      <p:sp>
        <p:nvSpPr>
          <p:cNvPr id="500" name="Google Shape;500;g2dab38486e6_0_605"/>
          <p:cNvSpPr/>
          <p:nvPr/>
        </p:nvSpPr>
        <p:spPr>
          <a:xfrm rot="-6004460">
            <a:off x="-76883" y="4718857"/>
            <a:ext cx="8718649" cy="11434293"/>
          </a:xfrm>
          <a:custGeom>
            <a:rect b="b" l="l" r="r" t="t"/>
            <a:pathLst>
              <a:path extrusionOk="0" h="11429437" w="8714946">
                <a:moveTo>
                  <a:pt x="0" y="0"/>
                </a:moveTo>
                <a:lnTo>
                  <a:pt x="8714946" y="0"/>
                </a:lnTo>
                <a:lnTo>
                  <a:pt x="8714946" y="11429437"/>
                </a:lnTo>
                <a:lnTo>
                  <a:pt x="0" y="11429437"/>
                </a:lnTo>
                <a:lnTo>
                  <a:pt x="0" y="0"/>
                </a:lnTo>
                <a:close/>
              </a:path>
            </a:pathLst>
          </a:custGeom>
          <a:blipFill rotWithShape="1">
            <a:blip r:embed="rId3">
              <a:alphaModFix/>
            </a:blip>
            <a:stretch>
              <a:fillRect b="0" l="0" r="0" t="0"/>
            </a:stretch>
          </a:blipFill>
          <a:ln>
            <a:noFill/>
          </a:ln>
        </p:spPr>
      </p:sp>
      <p:sp>
        <p:nvSpPr>
          <p:cNvPr id="501" name="Google Shape;501;g2dab38486e6_0_605"/>
          <p:cNvSpPr/>
          <p:nvPr/>
        </p:nvSpPr>
        <p:spPr>
          <a:xfrm rot="9788994">
            <a:off x="7554858" y="-3833338"/>
            <a:ext cx="8212745" cy="8233328"/>
          </a:xfrm>
          <a:custGeom>
            <a:rect b="b" l="l" r="r" t="t"/>
            <a:pathLst>
              <a:path extrusionOk="0" h="8229600" w="8209026">
                <a:moveTo>
                  <a:pt x="0" y="0"/>
                </a:moveTo>
                <a:lnTo>
                  <a:pt x="8209026" y="0"/>
                </a:lnTo>
                <a:lnTo>
                  <a:pt x="8209026" y="8229600"/>
                </a:lnTo>
                <a:lnTo>
                  <a:pt x="0" y="8229600"/>
                </a:lnTo>
                <a:lnTo>
                  <a:pt x="0" y="0"/>
                </a:lnTo>
                <a:close/>
              </a:path>
            </a:pathLst>
          </a:custGeom>
          <a:blipFill rotWithShape="1">
            <a:blip r:embed="rId4">
              <a:alphaModFix/>
            </a:blip>
            <a:stretch>
              <a:fillRect b="0" l="0" r="0" t="0"/>
            </a:stretch>
          </a:blipFill>
          <a:ln>
            <a:noFill/>
          </a:ln>
        </p:spPr>
      </p:sp>
      <p:sp>
        <p:nvSpPr>
          <p:cNvPr id="502" name="Google Shape;502;g2dab38486e6_0_605"/>
          <p:cNvSpPr txBox="1"/>
          <p:nvPr/>
        </p:nvSpPr>
        <p:spPr>
          <a:xfrm>
            <a:off x="2954425" y="4681800"/>
            <a:ext cx="8720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6000" u="none" cap="none" strike="noStrike">
                <a:solidFill>
                  <a:srgbClr val="5E17EB"/>
                </a:solidFill>
                <a:latin typeface="Archivo"/>
                <a:ea typeface="Archivo"/>
                <a:cs typeface="Archivo"/>
                <a:sym typeface="Archivo"/>
              </a:rPr>
              <a:t>0</a:t>
            </a:r>
            <a:r>
              <a:rPr b="1" lang="en-US" sz="6000">
                <a:solidFill>
                  <a:srgbClr val="5E17EB"/>
                </a:solidFill>
                <a:latin typeface="Archivo"/>
                <a:ea typeface="Archivo"/>
                <a:cs typeface="Archivo"/>
                <a:sym typeface="Archivo"/>
              </a:rPr>
              <a:t>7   DEMO</a:t>
            </a:r>
            <a:endParaRPr b="1" sz="6000">
              <a:latin typeface="Archivo"/>
              <a:ea typeface="Archivo"/>
              <a:cs typeface="Archivo"/>
              <a:sym typeface="Archivo"/>
            </a:endParaRPr>
          </a:p>
        </p:txBody>
      </p:sp>
      <p:pic>
        <p:nvPicPr>
          <p:cNvPr id="503" name="Google Shape;503;g2dab38486e6_0_605"/>
          <p:cNvPicPr preferRelativeResize="0"/>
          <p:nvPr/>
        </p:nvPicPr>
        <p:blipFill rotWithShape="1">
          <a:blip r:embed="rId5">
            <a:alphaModFix/>
          </a:blip>
          <a:srcRect b="5051" l="5172" r="5181" t="5060"/>
          <a:stretch/>
        </p:blipFill>
        <p:spPr>
          <a:xfrm>
            <a:off x="1235075" y="4484250"/>
            <a:ext cx="1383300" cy="1318500"/>
          </a:xfrm>
          <a:prstGeom prst="roundRect">
            <a:avLst>
              <a:gd fmla="val 16667" name="adj"/>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4F4"/>
        </a:solidFill>
      </p:bgPr>
    </p:bg>
    <p:spTree>
      <p:nvGrpSpPr>
        <p:cNvPr id="507" name="Shape 507"/>
        <p:cNvGrpSpPr/>
        <p:nvPr/>
      </p:nvGrpSpPr>
      <p:grpSpPr>
        <a:xfrm>
          <a:off x="0" y="0"/>
          <a:ext cx="0" cy="0"/>
          <a:chOff x="0" y="0"/>
          <a:chExt cx="0" cy="0"/>
        </a:xfrm>
      </p:grpSpPr>
      <p:sp>
        <p:nvSpPr>
          <p:cNvPr id="508" name="Google Shape;508;g2dab38486e6_0_315"/>
          <p:cNvSpPr/>
          <p:nvPr/>
        </p:nvSpPr>
        <p:spPr>
          <a:xfrm rot="-8501880">
            <a:off x="13394177" y="3658593"/>
            <a:ext cx="7017926" cy="8232171"/>
          </a:xfrm>
          <a:custGeom>
            <a:rect b="b" l="l" r="r" t="t"/>
            <a:pathLst>
              <a:path extrusionOk="0" h="8229600" w="7015734">
                <a:moveTo>
                  <a:pt x="0" y="0"/>
                </a:moveTo>
                <a:lnTo>
                  <a:pt x="7015734" y="0"/>
                </a:lnTo>
                <a:lnTo>
                  <a:pt x="7015734" y="8229600"/>
                </a:lnTo>
                <a:lnTo>
                  <a:pt x="0" y="8229600"/>
                </a:lnTo>
                <a:lnTo>
                  <a:pt x="0" y="0"/>
                </a:lnTo>
                <a:close/>
              </a:path>
            </a:pathLst>
          </a:custGeom>
          <a:blipFill rotWithShape="1">
            <a:blip r:embed="rId3">
              <a:alphaModFix/>
            </a:blip>
            <a:stretch>
              <a:fillRect b="0" l="0" r="0" t="0"/>
            </a:stretch>
          </a:blipFill>
          <a:ln>
            <a:noFill/>
          </a:ln>
        </p:spPr>
      </p:sp>
      <p:sp>
        <p:nvSpPr>
          <p:cNvPr id="509" name="Google Shape;509;g2dab38486e6_0_315"/>
          <p:cNvSpPr/>
          <p:nvPr/>
        </p:nvSpPr>
        <p:spPr>
          <a:xfrm>
            <a:off x="4762500" y="0"/>
            <a:ext cx="8448300" cy="9545700"/>
          </a:xfrm>
          <a:prstGeom prst="roundRect">
            <a:avLst>
              <a:gd fmla="val 16667" name="adj"/>
            </a:avLst>
          </a:prstGeom>
          <a:solidFill>
            <a:srgbClr val="5E17E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5050">
                <a:solidFill>
                  <a:schemeClr val="lt1"/>
                </a:solidFill>
                <a:latin typeface="Archivo"/>
                <a:ea typeface="Archivo"/>
                <a:cs typeface="Archivo"/>
                <a:sym typeface="Archivo"/>
              </a:rPr>
              <a:t>SCAN HERE</a:t>
            </a:r>
            <a:endParaRPr sz="5050">
              <a:solidFill>
                <a:schemeClr val="lt1"/>
              </a:solidFill>
              <a:latin typeface="Archivo"/>
              <a:ea typeface="Archivo"/>
              <a:cs typeface="Archivo"/>
              <a:sym typeface="Archivo"/>
            </a:endParaRPr>
          </a:p>
        </p:txBody>
      </p:sp>
      <p:pic>
        <p:nvPicPr>
          <p:cNvPr id="510" name="Google Shape;510;g2dab38486e6_0_315"/>
          <p:cNvPicPr preferRelativeResize="0"/>
          <p:nvPr/>
        </p:nvPicPr>
        <p:blipFill>
          <a:blip r:embed="rId4">
            <a:alphaModFix/>
          </a:blip>
          <a:stretch>
            <a:fillRect/>
          </a:stretch>
        </p:blipFill>
        <p:spPr>
          <a:xfrm>
            <a:off x="2691875" y="1316763"/>
            <a:ext cx="10518925" cy="12915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14" name="Shape 514"/>
        <p:cNvGrpSpPr/>
        <p:nvPr/>
      </p:nvGrpSpPr>
      <p:grpSpPr>
        <a:xfrm>
          <a:off x="0" y="0"/>
          <a:ext cx="0" cy="0"/>
          <a:chOff x="0" y="0"/>
          <a:chExt cx="0" cy="0"/>
        </a:xfrm>
      </p:grpSpPr>
      <p:sp>
        <p:nvSpPr>
          <p:cNvPr id="515" name="Google Shape;515;p11"/>
          <p:cNvSpPr/>
          <p:nvPr/>
        </p:nvSpPr>
        <p:spPr>
          <a:xfrm>
            <a:off x="-2479167" y="-918499"/>
            <a:ext cx="7015734" cy="8229600"/>
          </a:xfrm>
          <a:custGeom>
            <a:rect b="b" l="l" r="r" t="t"/>
            <a:pathLst>
              <a:path extrusionOk="0" h="8229600" w="7015734">
                <a:moveTo>
                  <a:pt x="0" y="0"/>
                </a:moveTo>
                <a:lnTo>
                  <a:pt x="7015734" y="0"/>
                </a:lnTo>
                <a:lnTo>
                  <a:pt x="7015734" y="8229600"/>
                </a:lnTo>
                <a:lnTo>
                  <a:pt x="0" y="8229600"/>
                </a:lnTo>
                <a:lnTo>
                  <a:pt x="0" y="0"/>
                </a:lnTo>
                <a:close/>
              </a:path>
            </a:pathLst>
          </a:custGeom>
          <a:blipFill rotWithShape="1">
            <a:blip r:embed="rId3">
              <a:alphaModFix/>
            </a:blip>
            <a:stretch>
              <a:fillRect b="0" l="0" r="0" t="0"/>
            </a:stretch>
          </a:blipFill>
          <a:ln>
            <a:noFill/>
          </a:ln>
        </p:spPr>
      </p:sp>
      <p:sp>
        <p:nvSpPr>
          <p:cNvPr id="516" name="Google Shape;516;p11"/>
          <p:cNvSpPr/>
          <p:nvPr/>
        </p:nvSpPr>
        <p:spPr>
          <a:xfrm>
            <a:off x="15338325" y="2939160"/>
            <a:ext cx="6275070" cy="8229600"/>
          </a:xfrm>
          <a:custGeom>
            <a:rect b="b" l="l" r="r" t="t"/>
            <a:pathLst>
              <a:path extrusionOk="0" h="8229600" w="6275070">
                <a:moveTo>
                  <a:pt x="0" y="0"/>
                </a:moveTo>
                <a:lnTo>
                  <a:pt x="6275070" y="0"/>
                </a:lnTo>
                <a:lnTo>
                  <a:pt x="6275070" y="8229600"/>
                </a:lnTo>
                <a:lnTo>
                  <a:pt x="0" y="8229600"/>
                </a:lnTo>
                <a:lnTo>
                  <a:pt x="0" y="0"/>
                </a:lnTo>
                <a:close/>
              </a:path>
            </a:pathLst>
          </a:custGeom>
          <a:blipFill rotWithShape="1">
            <a:blip r:embed="rId4">
              <a:alphaModFix/>
            </a:blip>
            <a:stretch>
              <a:fillRect b="0" l="0" r="0" t="0"/>
            </a:stretch>
          </a:blipFill>
          <a:ln>
            <a:noFill/>
          </a:ln>
        </p:spPr>
      </p:sp>
      <p:sp>
        <p:nvSpPr>
          <p:cNvPr id="517" name="Google Shape;517;p11"/>
          <p:cNvSpPr txBox="1"/>
          <p:nvPr/>
        </p:nvSpPr>
        <p:spPr>
          <a:xfrm>
            <a:off x="4054103" y="4453507"/>
            <a:ext cx="10179900" cy="1531500"/>
          </a:xfrm>
          <a:prstGeom prst="rect">
            <a:avLst/>
          </a:prstGeom>
          <a:noFill/>
          <a:ln>
            <a:noFill/>
          </a:ln>
        </p:spPr>
        <p:txBody>
          <a:bodyPr anchorCtr="0" anchor="t" bIns="0" lIns="0" spcFirstLastPara="1" rIns="0" wrap="square" tIns="0">
            <a:spAutoFit/>
          </a:bodyPr>
          <a:lstStyle/>
          <a:p>
            <a:pPr indent="0" lvl="0" marL="0" marR="0" rtl="0" algn="ctr">
              <a:lnSpc>
                <a:spcPct val="115005"/>
              </a:lnSpc>
              <a:spcBef>
                <a:spcPts val="0"/>
              </a:spcBef>
              <a:spcAft>
                <a:spcPts val="0"/>
              </a:spcAft>
              <a:buNone/>
            </a:pPr>
            <a:r>
              <a:rPr b="0" i="0" lang="en-US" sz="9950" u="none" cap="none" strike="noStrike">
                <a:solidFill>
                  <a:srgbClr val="5E17EB"/>
                </a:solidFill>
                <a:latin typeface="Arial"/>
                <a:ea typeface="Arial"/>
                <a:cs typeface="Arial"/>
                <a:sym typeface="Arial"/>
              </a:rPr>
              <a:t>Thank</a:t>
            </a:r>
            <a:r>
              <a:rPr lang="en-US" sz="9950">
                <a:solidFill>
                  <a:srgbClr val="5E17EB"/>
                </a:solidFill>
              </a:rPr>
              <a:t> You</a:t>
            </a:r>
            <a:endParaRPr/>
          </a:p>
        </p:txBody>
      </p:sp>
      <p:pic>
        <p:nvPicPr>
          <p:cNvPr id="518" name="Google Shape;518;p11"/>
          <p:cNvPicPr preferRelativeResize="0"/>
          <p:nvPr/>
        </p:nvPicPr>
        <p:blipFill rotWithShape="1">
          <a:blip r:embed="rId5">
            <a:alphaModFix/>
          </a:blip>
          <a:srcRect b="5051" l="5172" r="5181" t="5060"/>
          <a:stretch/>
        </p:blipFill>
        <p:spPr>
          <a:xfrm>
            <a:off x="4403163" y="4560000"/>
            <a:ext cx="1383300" cy="1318500"/>
          </a:xfrm>
          <a:prstGeom prst="roundRect">
            <a:avLst>
              <a:gd fmla="val 16667" name="adj"/>
            </a:avLst>
          </a:prstGeom>
          <a:noFill/>
          <a:ln>
            <a:noFill/>
          </a:ln>
        </p:spPr>
      </p:pic>
      <p:pic>
        <p:nvPicPr>
          <p:cNvPr id="519" name="Google Shape;519;p11"/>
          <p:cNvPicPr preferRelativeResize="0"/>
          <p:nvPr/>
        </p:nvPicPr>
        <p:blipFill rotWithShape="1">
          <a:blip r:embed="rId5">
            <a:alphaModFix/>
          </a:blip>
          <a:srcRect b="5051" l="5172" r="5181" t="5060"/>
          <a:stretch/>
        </p:blipFill>
        <p:spPr>
          <a:xfrm>
            <a:off x="12850688" y="4560000"/>
            <a:ext cx="1383300" cy="1318500"/>
          </a:xfrm>
          <a:prstGeom prst="roundRect">
            <a:avLst>
              <a:gd fmla="val 16667" name="adj"/>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23" name="Shape 523"/>
        <p:cNvGrpSpPr/>
        <p:nvPr/>
      </p:nvGrpSpPr>
      <p:grpSpPr>
        <a:xfrm>
          <a:off x="0" y="0"/>
          <a:ext cx="0" cy="0"/>
          <a:chOff x="0" y="0"/>
          <a:chExt cx="0" cy="0"/>
        </a:xfrm>
      </p:grpSpPr>
      <p:sp>
        <p:nvSpPr>
          <p:cNvPr id="524" name="Google Shape;524;g2dab38486e6_0_250"/>
          <p:cNvSpPr/>
          <p:nvPr/>
        </p:nvSpPr>
        <p:spPr>
          <a:xfrm rot="-6004460">
            <a:off x="-76883" y="4718857"/>
            <a:ext cx="8718649" cy="11434293"/>
          </a:xfrm>
          <a:custGeom>
            <a:rect b="b" l="l" r="r" t="t"/>
            <a:pathLst>
              <a:path extrusionOk="0" h="11429437" w="8714946">
                <a:moveTo>
                  <a:pt x="0" y="0"/>
                </a:moveTo>
                <a:lnTo>
                  <a:pt x="8714946" y="0"/>
                </a:lnTo>
                <a:lnTo>
                  <a:pt x="8714946" y="11429437"/>
                </a:lnTo>
                <a:lnTo>
                  <a:pt x="0" y="11429437"/>
                </a:lnTo>
                <a:lnTo>
                  <a:pt x="0" y="0"/>
                </a:lnTo>
                <a:close/>
              </a:path>
            </a:pathLst>
          </a:custGeom>
          <a:blipFill rotWithShape="1">
            <a:blip r:embed="rId3">
              <a:alphaModFix/>
            </a:blip>
            <a:stretch>
              <a:fillRect b="0" l="0" r="0" t="0"/>
            </a:stretch>
          </a:blipFill>
          <a:ln>
            <a:noFill/>
          </a:ln>
        </p:spPr>
      </p:sp>
      <p:sp>
        <p:nvSpPr>
          <p:cNvPr id="525" name="Google Shape;525;g2dab38486e6_0_250"/>
          <p:cNvSpPr/>
          <p:nvPr/>
        </p:nvSpPr>
        <p:spPr>
          <a:xfrm rot="9788994">
            <a:off x="7554858" y="-3833338"/>
            <a:ext cx="8212745" cy="8233328"/>
          </a:xfrm>
          <a:custGeom>
            <a:rect b="b" l="l" r="r" t="t"/>
            <a:pathLst>
              <a:path extrusionOk="0" h="8229600" w="8209026">
                <a:moveTo>
                  <a:pt x="0" y="0"/>
                </a:moveTo>
                <a:lnTo>
                  <a:pt x="8209026" y="0"/>
                </a:lnTo>
                <a:lnTo>
                  <a:pt x="8209026" y="8229600"/>
                </a:lnTo>
                <a:lnTo>
                  <a:pt x="0" y="8229600"/>
                </a:lnTo>
                <a:lnTo>
                  <a:pt x="0" y="0"/>
                </a:lnTo>
                <a:close/>
              </a:path>
            </a:pathLst>
          </a:custGeom>
          <a:blipFill rotWithShape="1">
            <a:blip r:embed="rId4">
              <a:alphaModFix/>
            </a:blip>
            <a:stretch>
              <a:fillRect b="0" l="0" r="0" t="0"/>
            </a:stretch>
          </a:blipFill>
          <a:ln>
            <a:noFill/>
          </a:ln>
        </p:spPr>
      </p:sp>
      <p:sp>
        <p:nvSpPr>
          <p:cNvPr id="526" name="Google Shape;526;g2dab38486e6_0_250"/>
          <p:cNvSpPr txBox="1"/>
          <p:nvPr/>
        </p:nvSpPr>
        <p:spPr>
          <a:xfrm>
            <a:off x="1028700" y="4751950"/>
            <a:ext cx="14183400" cy="92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5E17EB"/>
                </a:solidFill>
                <a:latin typeface="Archivo"/>
                <a:ea typeface="Archivo"/>
                <a:cs typeface="Archivo"/>
                <a:sym typeface="Archivo"/>
              </a:rPr>
              <a:t>APPENDIX</a:t>
            </a:r>
            <a:endParaRPr b="1" sz="6000">
              <a:latin typeface="Archivo"/>
              <a:ea typeface="Archivo"/>
              <a:cs typeface="Archivo"/>
              <a:sym typeface="Archiv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30" name="Shape 530"/>
        <p:cNvGrpSpPr/>
        <p:nvPr/>
      </p:nvGrpSpPr>
      <p:grpSpPr>
        <a:xfrm>
          <a:off x="0" y="0"/>
          <a:ext cx="0" cy="0"/>
          <a:chOff x="0" y="0"/>
          <a:chExt cx="0" cy="0"/>
        </a:xfrm>
      </p:grpSpPr>
      <p:sp>
        <p:nvSpPr>
          <p:cNvPr id="531" name="Google Shape;531;g2dab38486e6_0_137"/>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g2dab38486e6_0_137"/>
          <p:cNvSpPr txBox="1"/>
          <p:nvPr/>
        </p:nvSpPr>
        <p:spPr>
          <a:xfrm>
            <a:off x="1028700" y="914400"/>
            <a:ext cx="129903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AUGMENTATION - SAD (NOISE ADDITION)</a:t>
            </a:r>
            <a:endParaRPr sz="1600">
              <a:latin typeface="Archivo SemiBold"/>
              <a:ea typeface="Archivo SemiBold"/>
              <a:cs typeface="Archivo SemiBold"/>
              <a:sym typeface="Archivo SemiBold"/>
            </a:endParaRPr>
          </a:p>
        </p:txBody>
      </p:sp>
      <p:pic>
        <p:nvPicPr>
          <p:cNvPr id="533" name="Google Shape;533;g2dab38486e6_0_137"/>
          <p:cNvPicPr preferRelativeResize="0"/>
          <p:nvPr/>
        </p:nvPicPr>
        <p:blipFill rotWithShape="1">
          <a:blip r:embed="rId3">
            <a:alphaModFix/>
          </a:blip>
          <a:srcRect b="67166" l="0" r="0" t="0"/>
          <a:stretch/>
        </p:blipFill>
        <p:spPr>
          <a:xfrm>
            <a:off x="1175875" y="2324151"/>
            <a:ext cx="14594175" cy="3183775"/>
          </a:xfrm>
          <a:prstGeom prst="rect">
            <a:avLst/>
          </a:prstGeom>
          <a:noFill/>
          <a:ln>
            <a:noFill/>
          </a:ln>
        </p:spPr>
      </p:pic>
      <p:pic>
        <p:nvPicPr>
          <p:cNvPr id="534" name="Google Shape;534;g2dab38486e6_0_137"/>
          <p:cNvPicPr preferRelativeResize="0"/>
          <p:nvPr/>
        </p:nvPicPr>
        <p:blipFill rotWithShape="1">
          <a:blip r:embed="rId4">
            <a:alphaModFix/>
          </a:blip>
          <a:srcRect b="66582" l="0" r="0" t="0"/>
          <a:stretch/>
        </p:blipFill>
        <p:spPr>
          <a:xfrm>
            <a:off x="1175875" y="5858525"/>
            <a:ext cx="14594175" cy="3240448"/>
          </a:xfrm>
          <a:prstGeom prst="rect">
            <a:avLst/>
          </a:prstGeom>
          <a:noFill/>
          <a:ln>
            <a:noFill/>
          </a:ln>
        </p:spPr>
      </p:pic>
      <p:sp>
        <p:nvSpPr>
          <p:cNvPr id="535" name="Google Shape;535;g2dab38486e6_0_137"/>
          <p:cNvSpPr/>
          <p:nvPr/>
        </p:nvSpPr>
        <p:spPr>
          <a:xfrm rot="10800000">
            <a:off x="12572050" y="7162650"/>
            <a:ext cx="25554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36" name="Google Shape;536;g2dab38486e6_0_137"/>
          <p:cNvSpPr/>
          <p:nvPr/>
        </p:nvSpPr>
        <p:spPr>
          <a:xfrm rot="10800000">
            <a:off x="9427350" y="7162650"/>
            <a:ext cx="13188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37" name="Google Shape;537;g2dab38486e6_0_137"/>
          <p:cNvSpPr/>
          <p:nvPr/>
        </p:nvSpPr>
        <p:spPr>
          <a:xfrm rot="10800000">
            <a:off x="6864500" y="7162650"/>
            <a:ext cx="8532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16" name="Shape 116"/>
        <p:cNvGrpSpPr/>
        <p:nvPr/>
      </p:nvGrpSpPr>
      <p:grpSpPr>
        <a:xfrm>
          <a:off x="0" y="0"/>
          <a:ext cx="0" cy="0"/>
          <a:chOff x="0" y="0"/>
          <a:chExt cx="0" cy="0"/>
        </a:xfrm>
      </p:grpSpPr>
      <p:sp>
        <p:nvSpPr>
          <p:cNvPr id="117" name="Google Shape;117;g2dab38486e6_0_29"/>
          <p:cNvSpPr txBox="1"/>
          <p:nvPr/>
        </p:nvSpPr>
        <p:spPr>
          <a:xfrm>
            <a:off x="8068900" y="3171871"/>
            <a:ext cx="8351400" cy="4710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chemeClr val="dk2"/>
                </a:solidFill>
                <a:latin typeface="Archivo"/>
                <a:ea typeface="Archivo"/>
                <a:cs typeface="Archivo"/>
                <a:sym typeface="Archivo"/>
              </a:rPr>
              <a:t>Speech Emotion Recognition (SER) in therapy refers to the use of technology to analyse and identify emotional states from a person's audial  characteristics during speech. With the help of machine learning, this technology processes verbal cues such as tone, pitch, tempo, and volume can help to classify emotions such as </a:t>
            </a:r>
            <a:r>
              <a:rPr lang="en-US" sz="3000">
                <a:solidFill>
                  <a:srgbClr val="FF0000"/>
                </a:solidFill>
                <a:latin typeface="Archivo"/>
                <a:ea typeface="Archivo"/>
                <a:cs typeface="Archivo"/>
                <a:sym typeface="Archivo"/>
              </a:rPr>
              <a:t>anger</a:t>
            </a:r>
            <a:r>
              <a:rPr lang="en-US" sz="3000">
                <a:solidFill>
                  <a:schemeClr val="dk2"/>
                </a:solidFill>
                <a:latin typeface="Archivo"/>
                <a:ea typeface="Archivo"/>
                <a:cs typeface="Archivo"/>
                <a:sym typeface="Archivo"/>
              </a:rPr>
              <a:t>, </a:t>
            </a:r>
            <a:r>
              <a:rPr lang="en-US" sz="3000">
                <a:solidFill>
                  <a:srgbClr val="6AA84F"/>
                </a:solidFill>
                <a:latin typeface="Archivo"/>
                <a:ea typeface="Archivo"/>
                <a:cs typeface="Archivo"/>
                <a:sym typeface="Archivo"/>
              </a:rPr>
              <a:t>disgust</a:t>
            </a:r>
            <a:r>
              <a:rPr lang="en-US" sz="3000">
                <a:solidFill>
                  <a:schemeClr val="dk2"/>
                </a:solidFill>
                <a:latin typeface="Archivo"/>
                <a:ea typeface="Archivo"/>
                <a:cs typeface="Archivo"/>
                <a:sym typeface="Archivo"/>
              </a:rPr>
              <a:t>, </a:t>
            </a:r>
            <a:r>
              <a:rPr lang="en-US" sz="3000">
                <a:solidFill>
                  <a:srgbClr val="9900FF"/>
                </a:solidFill>
                <a:latin typeface="Archivo"/>
                <a:ea typeface="Archivo"/>
                <a:cs typeface="Archivo"/>
                <a:sym typeface="Archivo"/>
              </a:rPr>
              <a:t>fear</a:t>
            </a:r>
            <a:r>
              <a:rPr lang="en-US" sz="3000">
                <a:solidFill>
                  <a:schemeClr val="dk2"/>
                </a:solidFill>
                <a:latin typeface="Archivo"/>
                <a:ea typeface="Archivo"/>
                <a:cs typeface="Archivo"/>
                <a:sym typeface="Archivo"/>
              </a:rPr>
              <a:t>, </a:t>
            </a:r>
            <a:r>
              <a:rPr lang="en-US" sz="3000">
                <a:solidFill>
                  <a:srgbClr val="F1C232"/>
                </a:solidFill>
                <a:latin typeface="Archivo"/>
                <a:ea typeface="Archivo"/>
                <a:cs typeface="Archivo"/>
                <a:sym typeface="Archivo"/>
              </a:rPr>
              <a:t>happiness</a:t>
            </a:r>
            <a:r>
              <a:rPr lang="en-US" sz="3000">
                <a:solidFill>
                  <a:schemeClr val="dk2"/>
                </a:solidFill>
                <a:latin typeface="Archivo"/>
                <a:ea typeface="Archivo"/>
                <a:cs typeface="Archivo"/>
                <a:sym typeface="Archivo"/>
              </a:rPr>
              <a:t>, neutral or </a:t>
            </a:r>
            <a:r>
              <a:rPr lang="en-US" sz="3000">
                <a:solidFill>
                  <a:srgbClr val="4A86E8"/>
                </a:solidFill>
                <a:latin typeface="Archivo"/>
                <a:ea typeface="Archivo"/>
                <a:cs typeface="Archivo"/>
                <a:sym typeface="Archivo"/>
              </a:rPr>
              <a:t>sadness</a:t>
            </a:r>
            <a:r>
              <a:rPr lang="en-US" sz="3000">
                <a:solidFill>
                  <a:schemeClr val="dk2"/>
                </a:solidFill>
                <a:latin typeface="Archivo"/>
                <a:ea typeface="Archivo"/>
                <a:cs typeface="Archivo"/>
                <a:sym typeface="Archivo"/>
              </a:rPr>
              <a:t>.</a:t>
            </a:r>
            <a:endParaRPr sz="3000">
              <a:solidFill>
                <a:schemeClr val="dk2"/>
              </a:solidFill>
              <a:latin typeface="Archivo"/>
              <a:ea typeface="Archivo"/>
              <a:cs typeface="Archivo"/>
              <a:sym typeface="Archivo"/>
            </a:endParaRPr>
          </a:p>
        </p:txBody>
      </p:sp>
      <p:sp>
        <p:nvSpPr>
          <p:cNvPr id="118" name="Google Shape;118;g2dab38486e6_0_29"/>
          <p:cNvSpPr txBox="1"/>
          <p:nvPr/>
        </p:nvSpPr>
        <p:spPr>
          <a:xfrm>
            <a:off x="1028700" y="914400"/>
            <a:ext cx="104202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SPEECH EMOTION RECOGNITION (SER)?</a:t>
            </a:r>
            <a:endParaRPr sz="1600">
              <a:latin typeface="Archivo SemiBold"/>
              <a:ea typeface="Archivo SemiBold"/>
              <a:cs typeface="Archivo SemiBold"/>
              <a:sym typeface="Archivo SemiBold"/>
            </a:endParaRPr>
          </a:p>
        </p:txBody>
      </p:sp>
      <p:pic>
        <p:nvPicPr>
          <p:cNvPr id="119" name="Google Shape;119;g2dab38486e6_0_29"/>
          <p:cNvPicPr preferRelativeResize="0"/>
          <p:nvPr/>
        </p:nvPicPr>
        <p:blipFill rotWithShape="1">
          <a:blip r:embed="rId3">
            <a:alphaModFix/>
          </a:blip>
          <a:srcRect b="0" l="0" r="0" t="0"/>
          <a:stretch/>
        </p:blipFill>
        <p:spPr>
          <a:xfrm>
            <a:off x="1159625" y="3171879"/>
            <a:ext cx="6285376" cy="4191347"/>
          </a:xfrm>
          <a:prstGeom prst="rect">
            <a:avLst/>
          </a:prstGeom>
          <a:noFill/>
          <a:ln>
            <a:noFill/>
          </a:ln>
        </p:spPr>
      </p:pic>
      <p:sp>
        <p:nvSpPr>
          <p:cNvPr id="120" name="Google Shape;120;g2dab38486e6_0_29"/>
          <p:cNvSpPr txBox="1"/>
          <p:nvPr>
            <p:ph idx="12" type="sldNum"/>
          </p:nvPr>
        </p:nvSpPr>
        <p:spPr>
          <a:xfrm>
            <a:off x="15871150" y="96694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41" name="Shape 541"/>
        <p:cNvGrpSpPr/>
        <p:nvPr/>
      </p:nvGrpSpPr>
      <p:grpSpPr>
        <a:xfrm>
          <a:off x="0" y="0"/>
          <a:ext cx="0" cy="0"/>
          <a:chOff x="0" y="0"/>
          <a:chExt cx="0" cy="0"/>
        </a:xfrm>
      </p:grpSpPr>
      <p:sp>
        <p:nvSpPr>
          <p:cNvPr id="542" name="Google Shape;542;g2dba649a726_0_54"/>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3" name="Google Shape;543;g2dba649a726_0_54"/>
          <p:cNvSpPr txBox="1"/>
          <p:nvPr/>
        </p:nvSpPr>
        <p:spPr>
          <a:xfrm>
            <a:off x="1028700" y="914400"/>
            <a:ext cx="150660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AUGMENTATION - SAD (TIME SHIFT/STRETCH)</a:t>
            </a:r>
            <a:endParaRPr sz="1600">
              <a:latin typeface="Archivo SemiBold"/>
              <a:ea typeface="Archivo SemiBold"/>
              <a:cs typeface="Archivo SemiBold"/>
              <a:sym typeface="Archivo SemiBold"/>
            </a:endParaRPr>
          </a:p>
        </p:txBody>
      </p:sp>
      <p:pic>
        <p:nvPicPr>
          <p:cNvPr id="544" name="Google Shape;544;g2dba649a726_0_54"/>
          <p:cNvPicPr preferRelativeResize="0"/>
          <p:nvPr/>
        </p:nvPicPr>
        <p:blipFill rotWithShape="1">
          <a:blip r:embed="rId3">
            <a:alphaModFix/>
          </a:blip>
          <a:srcRect b="67166" l="0" r="0" t="0"/>
          <a:stretch/>
        </p:blipFill>
        <p:spPr>
          <a:xfrm>
            <a:off x="1175875" y="2324151"/>
            <a:ext cx="14594175" cy="3183775"/>
          </a:xfrm>
          <a:prstGeom prst="rect">
            <a:avLst/>
          </a:prstGeom>
          <a:noFill/>
          <a:ln>
            <a:noFill/>
          </a:ln>
        </p:spPr>
      </p:pic>
      <p:pic>
        <p:nvPicPr>
          <p:cNvPr id="545" name="Google Shape;545;g2dba649a726_0_54"/>
          <p:cNvPicPr preferRelativeResize="0"/>
          <p:nvPr/>
        </p:nvPicPr>
        <p:blipFill rotWithShape="1">
          <a:blip r:embed="rId4">
            <a:alphaModFix/>
          </a:blip>
          <a:srcRect b="66582" l="0" r="0" t="0"/>
          <a:stretch/>
        </p:blipFill>
        <p:spPr>
          <a:xfrm>
            <a:off x="1175875" y="5858525"/>
            <a:ext cx="14594175" cy="3240448"/>
          </a:xfrm>
          <a:prstGeom prst="rect">
            <a:avLst/>
          </a:prstGeom>
          <a:noFill/>
          <a:ln>
            <a:noFill/>
          </a:ln>
        </p:spPr>
      </p:pic>
      <p:sp>
        <p:nvSpPr>
          <p:cNvPr id="546" name="Google Shape;546;g2dba649a726_0_54"/>
          <p:cNvSpPr/>
          <p:nvPr/>
        </p:nvSpPr>
        <p:spPr>
          <a:xfrm rot="5400000">
            <a:off x="4227400" y="5070050"/>
            <a:ext cx="5528700" cy="5238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50" name="Shape 550"/>
        <p:cNvGrpSpPr/>
        <p:nvPr/>
      </p:nvGrpSpPr>
      <p:grpSpPr>
        <a:xfrm>
          <a:off x="0" y="0"/>
          <a:ext cx="0" cy="0"/>
          <a:chOff x="0" y="0"/>
          <a:chExt cx="0" cy="0"/>
        </a:xfrm>
      </p:grpSpPr>
      <p:sp>
        <p:nvSpPr>
          <p:cNvPr id="551" name="Google Shape;551;g2dba649a726_0_61"/>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2" name="Google Shape;552;g2dba649a726_0_61"/>
          <p:cNvSpPr txBox="1"/>
          <p:nvPr/>
        </p:nvSpPr>
        <p:spPr>
          <a:xfrm>
            <a:off x="1028700" y="914400"/>
            <a:ext cx="134541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AUGMENTATION - SAD (PITCH SHIFT)</a:t>
            </a:r>
            <a:endParaRPr sz="1600">
              <a:latin typeface="Archivo SemiBold"/>
              <a:ea typeface="Archivo SemiBold"/>
              <a:cs typeface="Archivo SemiBold"/>
              <a:sym typeface="Archivo SemiBold"/>
            </a:endParaRPr>
          </a:p>
        </p:txBody>
      </p:sp>
      <p:pic>
        <p:nvPicPr>
          <p:cNvPr id="553" name="Google Shape;553;g2dba649a726_0_61"/>
          <p:cNvPicPr preferRelativeResize="0"/>
          <p:nvPr/>
        </p:nvPicPr>
        <p:blipFill rotWithShape="1">
          <a:blip r:embed="rId3">
            <a:alphaModFix/>
          </a:blip>
          <a:srcRect b="67166" l="0" r="0" t="0"/>
          <a:stretch/>
        </p:blipFill>
        <p:spPr>
          <a:xfrm>
            <a:off x="1175875" y="2324151"/>
            <a:ext cx="14594175" cy="3183775"/>
          </a:xfrm>
          <a:prstGeom prst="rect">
            <a:avLst/>
          </a:prstGeom>
          <a:noFill/>
          <a:ln>
            <a:noFill/>
          </a:ln>
        </p:spPr>
      </p:pic>
      <p:pic>
        <p:nvPicPr>
          <p:cNvPr id="554" name="Google Shape;554;g2dba649a726_0_61"/>
          <p:cNvPicPr preferRelativeResize="0"/>
          <p:nvPr/>
        </p:nvPicPr>
        <p:blipFill rotWithShape="1">
          <a:blip r:embed="rId4">
            <a:alphaModFix/>
          </a:blip>
          <a:srcRect b="66582" l="0" r="0" t="0"/>
          <a:stretch/>
        </p:blipFill>
        <p:spPr>
          <a:xfrm>
            <a:off x="1175875" y="5858525"/>
            <a:ext cx="14594175" cy="3240448"/>
          </a:xfrm>
          <a:prstGeom prst="rect">
            <a:avLst/>
          </a:prstGeom>
          <a:noFill/>
          <a:ln>
            <a:noFill/>
          </a:ln>
        </p:spPr>
      </p:pic>
      <p:sp>
        <p:nvSpPr>
          <p:cNvPr id="555" name="Google Shape;555;g2dba649a726_0_61"/>
          <p:cNvSpPr/>
          <p:nvPr/>
        </p:nvSpPr>
        <p:spPr>
          <a:xfrm rot="10800000">
            <a:off x="2289900" y="7713575"/>
            <a:ext cx="25554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56" name="Google Shape;556;g2dba649a726_0_61"/>
          <p:cNvSpPr/>
          <p:nvPr/>
        </p:nvSpPr>
        <p:spPr>
          <a:xfrm rot="10800000">
            <a:off x="2289900" y="6648550"/>
            <a:ext cx="25554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57" name="Google Shape;557;g2dba649a726_0_61"/>
          <p:cNvSpPr/>
          <p:nvPr/>
        </p:nvSpPr>
        <p:spPr>
          <a:xfrm rot="10800000">
            <a:off x="10453075" y="7713575"/>
            <a:ext cx="25554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558" name="Google Shape;558;g2dba649a726_0_61"/>
          <p:cNvSpPr/>
          <p:nvPr/>
        </p:nvSpPr>
        <p:spPr>
          <a:xfrm rot="10800000">
            <a:off x="10453075" y="6648550"/>
            <a:ext cx="2555400" cy="375600"/>
          </a:xfrm>
          <a:prstGeom prst="flowChartConnector">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62" name="Shape 562"/>
        <p:cNvGrpSpPr/>
        <p:nvPr/>
      </p:nvGrpSpPr>
      <p:grpSpPr>
        <a:xfrm>
          <a:off x="0" y="0"/>
          <a:ext cx="0" cy="0"/>
          <a:chOff x="0" y="0"/>
          <a:chExt cx="0" cy="0"/>
        </a:xfrm>
      </p:grpSpPr>
      <p:sp>
        <p:nvSpPr>
          <p:cNvPr id="563" name="Google Shape;563;g2dab38486e6_0_305"/>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4" name="Google Shape;564;g2dab38486e6_0_305"/>
          <p:cNvSpPr txBox="1"/>
          <p:nvPr/>
        </p:nvSpPr>
        <p:spPr>
          <a:xfrm>
            <a:off x="1028700" y="914400"/>
            <a:ext cx="81030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LINEAR SPECTROGRAM - SAD</a:t>
            </a:r>
            <a:endParaRPr sz="1600">
              <a:latin typeface="Archivo SemiBold"/>
              <a:ea typeface="Archivo SemiBold"/>
              <a:cs typeface="Archivo SemiBold"/>
              <a:sym typeface="Archivo SemiBold"/>
            </a:endParaRPr>
          </a:p>
        </p:txBody>
      </p:sp>
      <p:pic>
        <p:nvPicPr>
          <p:cNvPr id="565" name="Google Shape;565;g2dab38486e6_0_305"/>
          <p:cNvPicPr preferRelativeResize="0"/>
          <p:nvPr/>
        </p:nvPicPr>
        <p:blipFill rotWithShape="1">
          <a:blip r:embed="rId3">
            <a:alphaModFix/>
          </a:blip>
          <a:srcRect b="33456" l="0" r="0" t="33686"/>
          <a:stretch/>
        </p:blipFill>
        <p:spPr>
          <a:xfrm>
            <a:off x="1028700" y="2087424"/>
            <a:ext cx="11930325" cy="2604567"/>
          </a:xfrm>
          <a:prstGeom prst="rect">
            <a:avLst/>
          </a:prstGeom>
          <a:noFill/>
          <a:ln>
            <a:noFill/>
          </a:ln>
        </p:spPr>
      </p:pic>
      <p:pic>
        <p:nvPicPr>
          <p:cNvPr id="566" name="Google Shape;566;g2dab38486e6_0_305"/>
          <p:cNvPicPr preferRelativeResize="0"/>
          <p:nvPr/>
        </p:nvPicPr>
        <p:blipFill rotWithShape="1">
          <a:blip r:embed="rId4">
            <a:alphaModFix/>
          </a:blip>
          <a:srcRect b="33387" l="0" r="0" t="32874"/>
          <a:stretch/>
        </p:blipFill>
        <p:spPr>
          <a:xfrm>
            <a:off x="1028700" y="5069871"/>
            <a:ext cx="11930325" cy="2674377"/>
          </a:xfrm>
          <a:prstGeom prst="rect">
            <a:avLst/>
          </a:prstGeom>
          <a:noFill/>
          <a:ln>
            <a:noFill/>
          </a:ln>
        </p:spPr>
      </p:pic>
      <p:sp>
        <p:nvSpPr>
          <p:cNvPr id="567" name="Google Shape;567;g2dab38486e6_0_305"/>
          <p:cNvSpPr txBox="1"/>
          <p:nvPr/>
        </p:nvSpPr>
        <p:spPr>
          <a:xfrm>
            <a:off x="3437275" y="5594525"/>
            <a:ext cx="6517200" cy="927900"/>
          </a:xfrm>
          <a:prstGeom prst="rect">
            <a:avLst/>
          </a:prstGeom>
          <a:noFill/>
          <a:ln cap="flat" cmpd="sng" w="11430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Archivo"/>
              <a:ea typeface="Archivo"/>
              <a:cs typeface="Archivo"/>
              <a:sym typeface="Archivo"/>
            </a:endParaRPr>
          </a:p>
        </p:txBody>
      </p:sp>
      <p:sp>
        <p:nvSpPr>
          <p:cNvPr id="568" name="Google Shape;568;g2dab38486e6_0_305"/>
          <p:cNvSpPr txBox="1"/>
          <p:nvPr/>
        </p:nvSpPr>
        <p:spPr>
          <a:xfrm>
            <a:off x="13083275" y="2087425"/>
            <a:ext cx="5056500" cy="67029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Sadness is usually monotonous and sombre in nature, hence high pitch is an anomaly.</a:t>
            </a:r>
            <a:endParaRPr sz="2700">
              <a:solidFill>
                <a:schemeClr val="dk1"/>
              </a:solidFill>
              <a:latin typeface="Archivo"/>
              <a:ea typeface="Archivo"/>
              <a:cs typeface="Archivo"/>
              <a:sym typeface="Archivo"/>
            </a:endParaRPr>
          </a:p>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Augmenting here has removed the unnecessary pitch </a:t>
            </a:r>
            <a:endParaRPr sz="2700">
              <a:solidFill>
                <a:schemeClr val="dk1"/>
              </a:solidFill>
              <a:latin typeface="Archivo"/>
              <a:ea typeface="Archivo"/>
              <a:cs typeface="Archivo"/>
              <a:sym typeface="Archiv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72" name="Shape 572"/>
        <p:cNvGrpSpPr/>
        <p:nvPr/>
      </p:nvGrpSpPr>
      <p:grpSpPr>
        <a:xfrm>
          <a:off x="0" y="0"/>
          <a:ext cx="0" cy="0"/>
          <a:chOff x="0" y="0"/>
          <a:chExt cx="0" cy="0"/>
        </a:xfrm>
      </p:grpSpPr>
      <p:sp>
        <p:nvSpPr>
          <p:cNvPr id="573" name="Google Shape;573;g2dab38486e6_0_109"/>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4" name="Google Shape;574;g2dab38486e6_0_109"/>
          <p:cNvSpPr txBox="1"/>
          <p:nvPr/>
        </p:nvSpPr>
        <p:spPr>
          <a:xfrm>
            <a:off x="1028700" y="914400"/>
            <a:ext cx="96972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t>
            </a:r>
            <a:r>
              <a:rPr lang="en-US" sz="3870">
                <a:solidFill>
                  <a:srgbClr val="A645B2"/>
                </a:solidFill>
                <a:latin typeface="Archivo SemiBold"/>
                <a:ea typeface="Archivo SemiBold"/>
                <a:cs typeface="Archivo SemiBold"/>
                <a:sym typeface="Archivo SemiBold"/>
              </a:rPr>
              <a:t>AUGMENTATION - DISGUST</a:t>
            </a:r>
            <a:endParaRPr sz="1600">
              <a:latin typeface="Archivo SemiBold"/>
              <a:ea typeface="Archivo SemiBold"/>
              <a:cs typeface="Archivo SemiBold"/>
              <a:sym typeface="Archivo SemiBold"/>
            </a:endParaRPr>
          </a:p>
        </p:txBody>
      </p:sp>
      <p:pic>
        <p:nvPicPr>
          <p:cNvPr id="575" name="Google Shape;575;g2dab38486e6_0_109"/>
          <p:cNvPicPr preferRelativeResize="0"/>
          <p:nvPr/>
        </p:nvPicPr>
        <p:blipFill rotWithShape="1">
          <a:blip r:embed="rId3">
            <a:alphaModFix/>
          </a:blip>
          <a:srcRect b="66683" l="0" r="0" t="0"/>
          <a:stretch/>
        </p:blipFill>
        <p:spPr>
          <a:xfrm>
            <a:off x="1357475" y="2526200"/>
            <a:ext cx="13865717" cy="2982925"/>
          </a:xfrm>
          <a:prstGeom prst="rect">
            <a:avLst/>
          </a:prstGeom>
          <a:noFill/>
          <a:ln>
            <a:noFill/>
          </a:ln>
        </p:spPr>
      </p:pic>
      <p:pic>
        <p:nvPicPr>
          <p:cNvPr id="576" name="Google Shape;576;g2dab38486e6_0_109"/>
          <p:cNvPicPr preferRelativeResize="0"/>
          <p:nvPr/>
        </p:nvPicPr>
        <p:blipFill rotWithShape="1">
          <a:blip r:embed="rId4">
            <a:alphaModFix/>
          </a:blip>
          <a:srcRect b="66615" l="0" r="0" t="0"/>
          <a:stretch/>
        </p:blipFill>
        <p:spPr>
          <a:xfrm>
            <a:off x="1358875" y="6003700"/>
            <a:ext cx="13837850" cy="2982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80" name="Shape 580"/>
        <p:cNvGrpSpPr/>
        <p:nvPr/>
      </p:nvGrpSpPr>
      <p:grpSpPr>
        <a:xfrm>
          <a:off x="0" y="0"/>
          <a:ext cx="0" cy="0"/>
          <a:chOff x="0" y="0"/>
          <a:chExt cx="0" cy="0"/>
        </a:xfrm>
      </p:grpSpPr>
      <p:sp>
        <p:nvSpPr>
          <p:cNvPr id="581" name="Google Shape;581;g2dab38486e6_0_269"/>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2" name="Google Shape;582;g2dab38486e6_0_269"/>
          <p:cNvSpPr txBox="1"/>
          <p:nvPr/>
        </p:nvSpPr>
        <p:spPr>
          <a:xfrm>
            <a:off x="1028700" y="914400"/>
            <a:ext cx="89310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LINEAR SPECTROGRAM - </a:t>
            </a:r>
            <a:r>
              <a:rPr lang="en-US" sz="3870">
                <a:solidFill>
                  <a:srgbClr val="A645B2"/>
                </a:solidFill>
                <a:latin typeface="Archivo SemiBold"/>
                <a:ea typeface="Archivo SemiBold"/>
                <a:cs typeface="Archivo SemiBold"/>
                <a:sym typeface="Archivo SemiBold"/>
              </a:rPr>
              <a:t>DISGUST</a:t>
            </a:r>
            <a:endParaRPr sz="1600">
              <a:latin typeface="Archivo SemiBold"/>
              <a:ea typeface="Archivo SemiBold"/>
              <a:cs typeface="Archivo SemiBold"/>
              <a:sym typeface="Archivo SemiBold"/>
            </a:endParaRPr>
          </a:p>
        </p:txBody>
      </p:sp>
      <p:pic>
        <p:nvPicPr>
          <p:cNvPr id="583" name="Google Shape;583;g2dab38486e6_0_269"/>
          <p:cNvPicPr preferRelativeResize="0"/>
          <p:nvPr/>
        </p:nvPicPr>
        <p:blipFill rotWithShape="1">
          <a:blip r:embed="rId3">
            <a:alphaModFix/>
          </a:blip>
          <a:srcRect b="33639" l="0" r="0" t="33043"/>
          <a:stretch/>
        </p:blipFill>
        <p:spPr>
          <a:xfrm>
            <a:off x="1028700" y="2422675"/>
            <a:ext cx="11669426" cy="2510438"/>
          </a:xfrm>
          <a:prstGeom prst="rect">
            <a:avLst/>
          </a:prstGeom>
          <a:noFill/>
          <a:ln>
            <a:noFill/>
          </a:ln>
        </p:spPr>
      </p:pic>
      <p:pic>
        <p:nvPicPr>
          <p:cNvPr id="584" name="Google Shape;584;g2dab38486e6_0_269"/>
          <p:cNvPicPr preferRelativeResize="0"/>
          <p:nvPr/>
        </p:nvPicPr>
        <p:blipFill rotWithShape="1">
          <a:blip r:embed="rId4">
            <a:alphaModFix/>
          </a:blip>
          <a:srcRect b="33423" l="0" r="0" t="33193"/>
          <a:stretch/>
        </p:blipFill>
        <p:spPr>
          <a:xfrm>
            <a:off x="1039543" y="5420162"/>
            <a:ext cx="11645993" cy="2510438"/>
          </a:xfrm>
          <a:prstGeom prst="rect">
            <a:avLst/>
          </a:prstGeom>
          <a:noFill/>
          <a:ln>
            <a:noFill/>
          </a:ln>
        </p:spPr>
      </p:pic>
      <p:sp>
        <p:nvSpPr>
          <p:cNvPr id="585" name="Google Shape;585;g2dab38486e6_0_269"/>
          <p:cNvSpPr txBox="1"/>
          <p:nvPr/>
        </p:nvSpPr>
        <p:spPr>
          <a:xfrm>
            <a:off x="3209500" y="5845600"/>
            <a:ext cx="3979800" cy="927300"/>
          </a:xfrm>
          <a:prstGeom prst="rect">
            <a:avLst/>
          </a:prstGeom>
          <a:noFill/>
          <a:ln cap="flat" cmpd="sng" w="11430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Archivo"/>
              <a:ea typeface="Archivo"/>
              <a:cs typeface="Archivo"/>
              <a:sym typeface="Archivo"/>
            </a:endParaRPr>
          </a:p>
        </p:txBody>
      </p:sp>
      <p:sp>
        <p:nvSpPr>
          <p:cNvPr id="586" name="Google Shape;586;g2dab38486e6_0_269"/>
          <p:cNvSpPr txBox="1"/>
          <p:nvPr/>
        </p:nvSpPr>
        <p:spPr>
          <a:xfrm>
            <a:off x="7640700" y="5845600"/>
            <a:ext cx="2586600" cy="1067400"/>
          </a:xfrm>
          <a:prstGeom prst="rect">
            <a:avLst/>
          </a:prstGeom>
          <a:noFill/>
          <a:ln cap="flat" cmpd="sng" w="11430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Archivo"/>
              <a:ea typeface="Archivo"/>
              <a:cs typeface="Archivo"/>
              <a:sym typeface="Archivo"/>
            </a:endParaRPr>
          </a:p>
        </p:txBody>
      </p:sp>
      <p:sp>
        <p:nvSpPr>
          <p:cNvPr id="587" name="Google Shape;587;g2dab38486e6_0_269"/>
          <p:cNvSpPr txBox="1"/>
          <p:nvPr/>
        </p:nvSpPr>
        <p:spPr>
          <a:xfrm>
            <a:off x="13107225" y="2704325"/>
            <a:ext cx="5056500" cy="6702900"/>
          </a:xfrm>
          <a:prstGeom prst="rect">
            <a:avLst/>
          </a:prstGeom>
          <a:noFill/>
          <a:ln>
            <a:noFill/>
          </a:ln>
        </p:spPr>
        <p:txBody>
          <a:bodyPr anchorCtr="0" anchor="t" bIns="91425" lIns="91425" spcFirstLastPara="1" rIns="91425" wrap="square" tIns="91425">
            <a:noAutofit/>
          </a:bodyPr>
          <a:lstStyle/>
          <a:p>
            <a:pPr indent="-400050" lvl="0" marL="457200" rtl="0" algn="l">
              <a:lnSpc>
                <a:spcPct val="115000"/>
              </a:lnSpc>
              <a:spcBef>
                <a:spcPts val="0"/>
              </a:spcBef>
              <a:spcAft>
                <a:spcPts val="0"/>
              </a:spcAft>
              <a:buClr>
                <a:schemeClr val="dk1"/>
              </a:buClr>
              <a:buSzPts val="2700"/>
              <a:buFont typeface="Archivo"/>
              <a:buChar char="●"/>
            </a:pPr>
            <a:r>
              <a:rPr lang="en-US" sz="2700">
                <a:solidFill>
                  <a:schemeClr val="dk1"/>
                </a:solidFill>
                <a:latin typeface="Archivo"/>
                <a:ea typeface="Archivo"/>
                <a:cs typeface="Archivo"/>
                <a:sym typeface="Archivo"/>
              </a:rPr>
              <a:t>The intensity of the </a:t>
            </a:r>
            <a:r>
              <a:rPr lang="en-US" sz="2700">
                <a:solidFill>
                  <a:schemeClr val="dk1"/>
                </a:solidFill>
                <a:latin typeface="Archivo"/>
                <a:ea typeface="Archivo"/>
                <a:cs typeface="Archivo"/>
                <a:sym typeface="Archivo"/>
              </a:rPr>
              <a:t>Augmentation effect here is similar to the one experienced in ‘Angry’</a:t>
            </a:r>
            <a:endParaRPr sz="2700">
              <a:solidFill>
                <a:schemeClr val="dk1"/>
              </a:solidFill>
              <a:latin typeface="Archivo"/>
              <a:ea typeface="Archivo"/>
              <a:cs typeface="Archivo"/>
              <a:sym typeface="Archiv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91" name="Shape 591"/>
        <p:cNvGrpSpPr/>
        <p:nvPr/>
      </p:nvGrpSpPr>
      <p:grpSpPr>
        <a:xfrm>
          <a:off x="0" y="0"/>
          <a:ext cx="0" cy="0"/>
          <a:chOff x="0" y="0"/>
          <a:chExt cx="0" cy="0"/>
        </a:xfrm>
      </p:grpSpPr>
      <p:sp>
        <p:nvSpPr>
          <p:cNvPr id="592" name="Google Shape;592;g2dab38486e6_0_123"/>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3" name="Google Shape;593;g2dab38486e6_0_123"/>
          <p:cNvSpPr txBox="1"/>
          <p:nvPr/>
        </p:nvSpPr>
        <p:spPr>
          <a:xfrm>
            <a:off x="1028700" y="914400"/>
            <a:ext cx="94488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t>
            </a:r>
            <a:r>
              <a:rPr lang="en-US" sz="3870">
                <a:solidFill>
                  <a:srgbClr val="A645B2"/>
                </a:solidFill>
                <a:latin typeface="Archivo SemiBold"/>
                <a:ea typeface="Archivo SemiBold"/>
                <a:cs typeface="Archivo SemiBold"/>
                <a:sym typeface="Archivo SemiBold"/>
              </a:rPr>
              <a:t>AUGMENTATION - HAPPY</a:t>
            </a:r>
            <a:endParaRPr sz="1600">
              <a:latin typeface="Archivo SemiBold"/>
              <a:ea typeface="Archivo SemiBold"/>
              <a:cs typeface="Archivo SemiBold"/>
              <a:sym typeface="Archivo SemiBold"/>
            </a:endParaRPr>
          </a:p>
        </p:txBody>
      </p:sp>
      <p:pic>
        <p:nvPicPr>
          <p:cNvPr id="594" name="Google Shape;594;g2dab38486e6_0_123"/>
          <p:cNvPicPr preferRelativeResize="0"/>
          <p:nvPr/>
        </p:nvPicPr>
        <p:blipFill rotWithShape="1">
          <a:blip r:embed="rId3">
            <a:alphaModFix/>
          </a:blip>
          <a:srcRect b="66353" l="0" r="0" t="0"/>
          <a:stretch/>
        </p:blipFill>
        <p:spPr>
          <a:xfrm>
            <a:off x="1643252" y="5705800"/>
            <a:ext cx="13596747" cy="3039574"/>
          </a:xfrm>
          <a:prstGeom prst="rect">
            <a:avLst/>
          </a:prstGeom>
          <a:noFill/>
          <a:ln>
            <a:noFill/>
          </a:ln>
        </p:spPr>
      </p:pic>
      <p:pic>
        <p:nvPicPr>
          <p:cNvPr id="595" name="Google Shape;595;g2dab38486e6_0_123"/>
          <p:cNvPicPr preferRelativeResize="0"/>
          <p:nvPr/>
        </p:nvPicPr>
        <p:blipFill rotWithShape="1">
          <a:blip r:embed="rId4">
            <a:alphaModFix/>
          </a:blip>
          <a:srcRect b="66353" l="0" r="0" t="0"/>
          <a:stretch/>
        </p:blipFill>
        <p:spPr>
          <a:xfrm>
            <a:off x="1643252" y="2180925"/>
            <a:ext cx="13596747" cy="30395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599" name="Shape 599"/>
        <p:cNvGrpSpPr/>
        <p:nvPr/>
      </p:nvGrpSpPr>
      <p:grpSpPr>
        <a:xfrm>
          <a:off x="0" y="0"/>
          <a:ext cx="0" cy="0"/>
          <a:chOff x="0" y="0"/>
          <a:chExt cx="0" cy="0"/>
        </a:xfrm>
      </p:grpSpPr>
      <p:sp>
        <p:nvSpPr>
          <p:cNvPr id="600" name="Google Shape;600;g2dab38486e6_0_287"/>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1" name="Google Shape;601;g2dab38486e6_0_287"/>
          <p:cNvSpPr txBox="1"/>
          <p:nvPr/>
        </p:nvSpPr>
        <p:spPr>
          <a:xfrm>
            <a:off x="1028700" y="914400"/>
            <a:ext cx="9366000" cy="14295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n-US" sz="3870">
                <a:solidFill>
                  <a:srgbClr val="A645B2"/>
                </a:solidFill>
                <a:latin typeface="Archivo SemiBold"/>
                <a:ea typeface="Archivo SemiBold"/>
                <a:cs typeface="Archivo SemiBold"/>
                <a:sym typeface="Archivo SemiBold"/>
              </a:rPr>
              <a:t>LINEAR SPECTROGRAM - HAPPY</a:t>
            </a:r>
            <a:endParaRPr sz="1600">
              <a:solidFill>
                <a:schemeClr val="dk1"/>
              </a:solidFill>
              <a:latin typeface="Archivo SemiBold"/>
              <a:ea typeface="Archivo SemiBold"/>
              <a:cs typeface="Archivo SemiBold"/>
              <a:sym typeface="Archivo SemiBold"/>
            </a:endParaRPr>
          </a:p>
          <a:p>
            <a:pPr indent="0" lvl="0" marL="0" marR="0" rtl="0" algn="l">
              <a:lnSpc>
                <a:spcPct val="140000"/>
              </a:lnSpc>
              <a:spcBef>
                <a:spcPts val="0"/>
              </a:spcBef>
              <a:spcAft>
                <a:spcPts val="0"/>
              </a:spcAft>
              <a:buNone/>
            </a:pPr>
            <a:r>
              <a:t/>
            </a:r>
            <a:endParaRPr sz="3870">
              <a:solidFill>
                <a:srgbClr val="A645B2"/>
              </a:solidFill>
              <a:latin typeface="Archivo SemiBold"/>
              <a:ea typeface="Archivo SemiBold"/>
              <a:cs typeface="Archivo SemiBold"/>
              <a:sym typeface="Archivo SemiBold"/>
            </a:endParaRPr>
          </a:p>
        </p:txBody>
      </p:sp>
      <p:pic>
        <p:nvPicPr>
          <p:cNvPr id="602" name="Google Shape;602;g2dab38486e6_0_287"/>
          <p:cNvPicPr preferRelativeResize="0"/>
          <p:nvPr/>
        </p:nvPicPr>
        <p:blipFill rotWithShape="1">
          <a:blip r:embed="rId3">
            <a:alphaModFix/>
          </a:blip>
          <a:srcRect b="33427" l="0" r="0" t="32926"/>
          <a:stretch/>
        </p:blipFill>
        <p:spPr>
          <a:xfrm>
            <a:off x="1028700" y="5947050"/>
            <a:ext cx="14078072" cy="3147174"/>
          </a:xfrm>
          <a:prstGeom prst="rect">
            <a:avLst/>
          </a:prstGeom>
          <a:noFill/>
          <a:ln>
            <a:noFill/>
          </a:ln>
        </p:spPr>
      </p:pic>
      <p:pic>
        <p:nvPicPr>
          <p:cNvPr id="603" name="Google Shape;603;g2dab38486e6_0_287"/>
          <p:cNvPicPr preferRelativeResize="0"/>
          <p:nvPr/>
        </p:nvPicPr>
        <p:blipFill rotWithShape="1">
          <a:blip r:embed="rId4">
            <a:alphaModFix/>
          </a:blip>
          <a:srcRect b="33371" l="0" r="0" t="32981"/>
          <a:stretch/>
        </p:blipFill>
        <p:spPr>
          <a:xfrm>
            <a:off x="1028700" y="2236300"/>
            <a:ext cx="14078075" cy="31471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07" name="Shape 607"/>
        <p:cNvGrpSpPr/>
        <p:nvPr/>
      </p:nvGrpSpPr>
      <p:grpSpPr>
        <a:xfrm>
          <a:off x="0" y="0"/>
          <a:ext cx="0" cy="0"/>
          <a:chOff x="0" y="0"/>
          <a:chExt cx="0" cy="0"/>
        </a:xfrm>
      </p:grpSpPr>
      <p:sp>
        <p:nvSpPr>
          <p:cNvPr id="608" name="Google Shape;608;g2dab38486e6_0_130"/>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09" name="Google Shape;609;g2dab38486e6_0_130"/>
          <p:cNvPicPr preferRelativeResize="0"/>
          <p:nvPr/>
        </p:nvPicPr>
        <p:blipFill rotWithShape="1">
          <a:blip r:embed="rId3">
            <a:alphaModFix/>
          </a:blip>
          <a:srcRect b="66779" l="0" r="0" t="0"/>
          <a:stretch/>
        </p:blipFill>
        <p:spPr>
          <a:xfrm>
            <a:off x="1028700" y="5756400"/>
            <a:ext cx="14231426" cy="3141200"/>
          </a:xfrm>
          <a:prstGeom prst="rect">
            <a:avLst/>
          </a:prstGeom>
          <a:noFill/>
          <a:ln>
            <a:noFill/>
          </a:ln>
        </p:spPr>
      </p:pic>
      <p:sp>
        <p:nvSpPr>
          <p:cNvPr id="610" name="Google Shape;610;g2dab38486e6_0_130"/>
          <p:cNvSpPr txBox="1"/>
          <p:nvPr/>
        </p:nvSpPr>
        <p:spPr>
          <a:xfrm>
            <a:off x="1028700" y="914400"/>
            <a:ext cx="99666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a:t>
            </a:r>
            <a:r>
              <a:rPr lang="en-US" sz="3870">
                <a:solidFill>
                  <a:srgbClr val="A645B2"/>
                </a:solidFill>
                <a:latin typeface="Archivo SemiBold"/>
                <a:ea typeface="Archivo SemiBold"/>
                <a:cs typeface="Archivo SemiBold"/>
                <a:sym typeface="Archivo SemiBold"/>
              </a:rPr>
              <a:t>AUGMENTATION - NEUTRAL</a:t>
            </a:r>
            <a:endParaRPr sz="1600">
              <a:latin typeface="Archivo SemiBold"/>
              <a:ea typeface="Archivo SemiBold"/>
              <a:cs typeface="Archivo SemiBold"/>
              <a:sym typeface="Archivo SemiBold"/>
            </a:endParaRPr>
          </a:p>
        </p:txBody>
      </p:sp>
      <p:pic>
        <p:nvPicPr>
          <p:cNvPr id="611" name="Google Shape;611;g2dab38486e6_0_130"/>
          <p:cNvPicPr preferRelativeResize="0"/>
          <p:nvPr/>
        </p:nvPicPr>
        <p:blipFill rotWithShape="1">
          <a:blip r:embed="rId4">
            <a:alphaModFix/>
          </a:blip>
          <a:srcRect b="66779" l="0" r="0" t="0"/>
          <a:stretch/>
        </p:blipFill>
        <p:spPr>
          <a:xfrm>
            <a:off x="1028691" y="2109875"/>
            <a:ext cx="14231432" cy="3141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15" name="Shape 615"/>
        <p:cNvGrpSpPr/>
        <p:nvPr/>
      </p:nvGrpSpPr>
      <p:grpSpPr>
        <a:xfrm>
          <a:off x="0" y="0"/>
          <a:ext cx="0" cy="0"/>
          <a:chOff x="0" y="0"/>
          <a:chExt cx="0" cy="0"/>
        </a:xfrm>
      </p:grpSpPr>
      <p:sp>
        <p:nvSpPr>
          <p:cNvPr id="616" name="Google Shape;616;g2dab38486e6_0_296"/>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17" name="Google Shape;617;g2dab38486e6_0_296"/>
          <p:cNvPicPr preferRelativeResize="0"/>
          <p:nvPr/>
        </p:nvPicPr>
        <p:blipFill rotWithShape="1">
          <a:blip r:embed="rId3">
            <a:alphaModFix/>
          </a:blip>
          <a:srcRect b="33864" l="0" r="0" t="32914"/>
          <a:stretch/>
        </p:blipFill>
        <p:spPr>
          <a:xfrm>
            <a:off x="1028700" y="5762600"/>
            <a:ext cx="14231426" cy="3141200"/>
          </a:xfrm>
          <a:prstGeom prst="rect">
            <a:avLst/>
          </a:prstGeom>
          <a:noFill/>
          <a:ln>
            <a:noFill/>
          </a:ln>
        </p:spPr>
      </p:pic>
      <p:pic>
        <p:nvPicPr>
          <p:cNvPr id="618" name="Google Shape;618;g2dab38486e6_0_296"/>
          <p:cNvPicPr preferRelativeResize="0"/>
          <p:nvPr/>
        </p:nvPicPr>
        <p:blipFill rotWithShape="1">
          <a:blip r:embed="rId4">
            <a:alphaModFix/>
          </a:blip>
          <a:srcRect b="32967" l="0" r="0" t="33811"/>
          <a:stretch/>
        </p:blipFill>
        <p:spPr>
          <a:xfrm>
            <a:off x="1028700" y="2201075"/>
            <a:ext cx="14231426" cy="3141200"/>
          </a:xfrm>
          <a:prstGeom prst="rect">
            <a:avLst/>
          </a:prstGeom>
          <a:noFill/>
          <a:ln>
            <a:noFill/>
          </a:ln>
        </p:spPr>
      </p:pic>
      <p:sp>
        <p:nvSpPr>
          <p:cNvPr id="619" name="Google Shape;619;g2dab38486e6_0_296"/>
          <p:cNvSpPr txBox="1"/>
          <p:nvPr/>
        </p:nvSpPr>
        <p:spPr>
          <a:xfrm>
            <a:off x="1028700" y="914400"/>
            <a:ext cx="96765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LINEAR SPECTROGRAM - NEUTRAL</a:t>
            </a:r>
            <a:endParaRPr sz="1600">
              <a:latin typeface="Archivo SemiBold"/>
              <a:ea typeface="Archivo SemiBold"/>
              <a:cs typeface="Archivo SemiBold"/>
              <a:sym typeface="Archivo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23" name="Shape 623"/>
        <p:cNvGrpSpPr/>
        <p:nvPr/>
      </p:nvGrpSpPr>
      <p:grpSpPr>
        <a:xfrm>
          <a:off x="0" y="0"/>
          <a:ext cx="0" cy="0"/>
          <a:chOff x="0" y="0"/>
          <a:chExt cx="0" cy="0"/>
        </a:xfrm>
      </p:grpSpPr>
      <p:sp>
        <p:nvSpPr>
          <p:cNvPr id="624" name="Google Shape;624;g2dab38486e6_0_102"/>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5" name="Google Shape;625;g2dab38486e6_0_102"/>
          <p:cNvSpPr txBox="1"/>
          <p:nvPr/>
        </p:nvSpPr>
        <p:spPr>
          <a:xfrm>
            <a:off x="1028700" y="914400"/>
            <a:ext cx="107739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TYPES OF AUGMENTATION VS. ORIGINAL</a:t>
            </a:r>
            <a:endParaRPr sz="1600">
              <a:latin typeface="Archivo SemiBold"/>
              <a:ea typeface="Archivo SemiBold"/>
              <a:cs typeface="Archivo SemiBold"/>
              <a:sym typeface="Archivo SemiBold"/>
            </a:endParaRPr>
          </a:p>
        </p:txBody>
      </p:sp>
      <p:pic>
        <p:nvPicPr>
          <p:cNvPr id="626" name="Google Shape;626;g2dab38486e6_0_102"/>
          <p:cNvPicPr preferRelativeResize="0"/>
          <p:nvPr/>
        </p:nvPicPr>
        <p:blipFill>
          <a:blip r:embed="rId3">
            <a:alphaModFix/>
          </a:blip>
          <a:stretch>
            <a:fillRect/>
          </a:stretch>
        </p:blipFill>
        <p:spPr>
          <a:xfrm>
            <a:off x="3154850" y="1510200"/>
            <a:ext cx="10560545" cy="8776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24" name="Shape 124"/>
        <p:cNvGrpSpPr/>
        <p:nvPr/>
      </p:nvGrpSpPr>
      <p:grpSpPr>
        <a:xfrm>
          <a:off x="0" y="0"/>
          <a:ext cx="0" cy="0"/>
          <a:chOff x="0" y="0"/>
          <a:chExt cx="0" cy="0"/>
        </a:xfrm>
      </p:grpSpPr>
      <p:sp>
        <p:nvSpPr>
          <p:cNvPr id="125" name="Google Shape;125;g2dab38486e6_0_577"/>
          <p:cNvSpPr/>
          <p:nvPr/>
        </p:nvSpPr>
        <p:spPr>
          <a:xfrm rot="-6004460">
            <a:off x="-76883" y="4718857"/>
            <a:ext cx="8718649" cy="11434293"/>
          </a:xfrm>
          <a:custGeom>
            <a:rect b="b" l="l" r="r" t="t"/>
            <a:pathLst>
              <a:path extrusionOk="0" h="11429437" w="8714946">
                <a:moveTo>
                  <a:pt x="0" y="0"/>
                </a:moveTo>
                <a:lnTo>
                  <a:pt x="8714946" y="0"/>
                </a:lnTo>
                <a:lnTo>
                  <a:pt x="8714946" y="11429437"/>
                </a:lnTo>
                <a:lnTo>
                  <a:pt x="0" y="11429437"/>
                </a:lnTo>
                <a:lnTo>
                  <a:pt x="0" y="0"/>
                </a:lnTo>
                <a:close/>
              </a:path>
            </a:pathLst>
          </a:custGeom>
          <a:blipFill rotWithShape="1">
            <a:blip r:embed="rId3">
              <a:alphaModFix/>
            </a:blip>
            <a:stretch>
              <a:fillRect b="0" l="0" r="0" t="0"/>
            </a:stretch>
          </a:blipFill>
          <a:ln>
            <a:noFill/>
          </a:ln>
        </p:spPr>
      </p:sp>
      <p:sp>
        <p:nvSpPr>
          <p:cNvPr id="126" name="Google Shape;126;g2dab38486e6_0_577"/>
          <p:cNvSpPr/>
          <p:nvPr/>
        </p:nvSpPr>
        <p:spPr>
          <a:xfrm rot="9788994">
            <a:off x="7554858" y="-3833338"/>
            <a:ext cx="8212745" cy="8233328"/>
          </a:xfrm>
          <a:custGeom>
            <a:rect b="b" l="l" r="r" t="t"/>
            <a:pathLst>
              <a:path extrusionOk="0" h="8229600" w="8209026">
                <a:moveTo>
                  <a:pt x="0" y="0"/>
                </a:moveTo>
                <a:lnTo>
                  <a:pt x="8209026" y="0"/>
                </a:lnTo>
                <a:lnTo>
                  <a:pt x="8209026" y="8229600"/>
                </a:lnTo>
                <a:lnTo>
                  <a:pt x="0" y="8229600"/>
                </a:lnTo>
                <a:lnTo>
                  <a:pt x="0" y="0"/>
                </a:lnTo>
                <a:close/>
              </a:path>
            </a:pathLst>
          </a:custGeom>
          <a:blipFill rotWithShape="1">
            <a:blip r:embed="rId4">
              <a:alphaModFix/>
            </a:blip>
            <a:stretch>
              <a:fillRect b="0" l="0" r="0" t="0"/>
            </a:stretch>
          </a:blipFill>
          <a:ln>
            <a:noFill/>
          </a:ln>
        </p:spPr>
      </p:sp>
      <p:sp>
        <p:nvSpPr>
          <p:cNvPr id="127" name="Google Shape;127;g2dab38486e6_0_577"/>
          <p:cNvSpPr txBox="1"/>
          <p:nvPr/>
        </p:nvSpPr>
        <p:spPr>
          <a:xfrm>
            <a:off x="3037250" y="4608500"/>
            <a:ext cx="10090800" cy="1985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US" sz="6000" u="none" cap="none" strike="noStrike">
                <a:solidFill>
                  <a:srgbClr val="5E17EB"/>
                </a:solidFill>
                <a:latin typeface="Archivo"/>
                <a:ea typeface="Archivo"/>
                <a:cs typeface="Archivo"/>
                <a:sym typeface="Archivo"/>
              </a:rPr>
              <a:t>0</a:t>
            </a:r>
            <a:r>
              <a:rPr b="1" lang="en-US" sz="6000">
                <a:solidFill>
                  <a:srgbClr val="5E17EB"/>
                </a:solidFill>
                <a:latin typeface="Archivo"/>
                <a:ea typeface="Archivo"/>
                <a:cs typeface="Archivo"/>
                <a:sym typeface="Archivo"/>
              </a:rPr>
              <a:t>2   CONTEXT + PROBLEM STATEMENT</a:t>
            </a:r>
            <a:endParaRPr b="1" sz="6000">
              <a:latin typeface="Archivo"/>
              <a:ea typeface="Archivo"/>
              <a:cs typeface="Archivo"/>
              <a:sym typeface="Archivo"/>
            </a:endParaRPr>
          </a:p>
        </p:txBody>
      </p:sp>
      <p:pic>
        <p:nvPicPr>
          <p:cNvPr id="128" name="Google Shape;128;g2dab38486e6_0_577"/>
          <p:cNvPicPr preferRelativeResize="0"/>
          <p:nvPr/>
        </p:nvPicPr>
        <p:blipFill rotWithShape="1">
          <a:blip r:embed="rId5">
            <a:alphaModFix/>
          </a:blip>
          <a:srcRect b="5051" l="5172" r="5181" t="5060"/>
          <a:stretch/>
        </p:blipFill>
        <p:spPr>
          <a:xfrm>
            <a:off x="1235075" y="4484250"/>
            <a:ext cx="1383300" cy="1318500"/>
          </a:xfrm>
          <a:prstGeom prst="roundRect">
            <a:avLst>
              <a:gd fmla="val 16667" name="adj"/>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30" name="Shape 630"/>
        <p:cNvGrpSpPr/>
        <p:nvPr/>
      </p:nvGrpSpPr>
      <p:grpSpPr>
        <a:xfrm>
          <a:off x="0" y="0"/>
          <a:ext cx="0" cy="0"/>
          <a:chOff x="0" y="0"/>
          <a:chExt cx="0" cy="0"/>
        </a:xfrm>
      </p:grpSpPr>
      <p:sp>
        <p:nvSpPr>
          <p:cNvPr id="631" name="Google Shape;631;g2dab38486e6_0_1198"/>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32" name="Google Shape;632;g2dab38486e6_0_1198"/>
          <p:cNvPicPr preferRelativeResize="0"/>
          <p:nvPr/>
        </p:nvPicPr>
        <p:blipFill>
          <a:blip r:embed="rId3">
            <a:alphaModFix/>
          </a:blip>
          <a:stretch>
            <a:fillRect/>
          </a:stretch>
        </p:blipFill>
        <p:spPr>
          <a:xfrm>
            <a:off x="2192854" y="0"/>
            <a:ext cx="11895747" cy="101139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36" name="Shape 636"/>
        <p:cNvGrpSpPr/>
        <p:nvPr/>
      </p:nvGrpSpPr>
      <p:grpSpPr>
        <a:xfrm>
          <a:off x="0" y="0"/>
          <a:ext cx="0" cy="0"/>
          <a:chOff x="0" y="0"/>
          <a:chExt cx="0" cy="0"/>
        </a:xfrm>
      </p:grpSpPr>
      <p:sp>
        <p:nvSpPr>
          <p:cNvPr id="637" name="Google Shape;637;g2dab38486e6_0_689"/>
          <p:cNvSpPr txBox="1"/>
          <p:nvPr>
            <p:ph idx="12" type="sldNum"/>
          </p:nvPr>
        </p:nvSpPr>
        <p:spPr>
          <a:xfrm>
            <a:off x="15770050" y="95500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8" name="Google Shape;638;g2dab38486e6_0_689"/>
          <p:cNvSpPr txBox="1"/>
          <p:nvPr/>
        </p:nvSpPr>
        <p:spPr>
          <a:xfrm>
            <a:off x="1028700" y="914400"/>
            <a:ext cx="107739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MODEL SCORE COMPARISON</a:t>
            </a:r>
            <a:endParaRPr sz="1600">
              <a:latin typeface="Archivo SemiBold"/>
              <a:ea typeface="Archivo SemiBold"/>
              <a:cs typeface="Archivo SemiBold"/>
              <a:sym typeface="Archivo SemiBold"/>
            </a:endParaRPr>
          </a:p>
        </p:txBody>
      </p:sp>
      <p:pic>
        <p:nvPicPr>
          <p:cNvPr id="639" name="Google Shape;639;g2dab38486e6_0_689"/>
          <p:cNvPicPr preferRelativeResize="0"/>
          <p:nvPr/>
        </p:nvPicPr>
        <p:blipFill>
          <a:blip r:embed="rId3">
            <a:alphaModFix/>
          </a:blip>
          <a:stretch>
            <a:fillRect/>
          </a:stretch>
        </p:blipFill>
        <p:spPr>
          <a:xfrm>
            <a:off x="587250" y="1766125"/>
            <a:ext cx="15919720" cy="78874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43" name="Shape 643"/>
        <p:cNvGrpSpPr/>
        <p:nvPr/>
      </p:nvGrpSpPr>
      <p:grpSpPr>
        <a:xfrm>
          <a:off x="0" y="0"/>
          <a:ext cx="0" cy="0"/>
          <a:chOff x="0" y="0"/>
          <a:chExt cx="0" cy="0"/>
        </a:xfrm>
      </p:grpSpPr>
      <p:sp>
        <p:nvSpPr>
          <p:cNvPr id="644" name="Google Shape;644;g2dab38486e6_0_385"/>
          <p:cNvSpPr txBox="1"/>
          <p:nvPr>
            <p:ph idx="12" type="sldNum"/>
          </p:nvPr>
        </p:nvSpPr>
        <p:spPr>
          <a:xfrm>
            <a:off x="15757000" y="96279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5" name="Google Shape;645;g2dab38486e6_0_385"/>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RANDOM FOREST CLASSIFIER</a:t>
            </a:r>
            <a:endParaRPr sz="1600">
              <a:latin typeface="Archivo SemiBold"/>
              <a:ea typeface="Archivo SemiBold"/>
              <a:cs typeface="Archivo SemiBold"/>
              <a:sym typeface="Archivo SemiBold"/>
            </a:endParaRPr>
          </a:p>
        </p:txBody>
      </p:sp>
      <p:pic>
        <p:nvPicPr>
          <p:cNvPr id="646" name="Google Shape;646;g2dab38486e6_0_385"/>
          <p:cNvPicPr preferRelativeResize="0"/>
          <p:nvPr/>
        </p:nvPicPr>
        <p:blipFill>
          <a:blip r:embed="rId3">
            <a:alphaModFix/>
          </a:blip>
          <a:stretch>
            <a:fillRect/>
          </a:stretch>
        </p:blipFill>
        <p:spPr>
          <a:xfrm>
            <a:off x="4241263" y="1662600"/>
            <a:ext cx="9805487" cy="86243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50" name="Shape 650"/>
        <p:cNvGrpSpPr/>
        <p:nvPr/>
      </p:nvGrpSpPr>
      <p:grpSpPr>
        <a:xfrm>
          <a:off x="0" y="0"/>
          <a:ext cx="0" cy="0"/>
          <a:chOff x="0" y="0"/>
          <a:chExt cx="0" cy="0"/>
        </a:xfrm>
      </p:grpSpPr>
      <p:sp>
        <p:nvSpPr>
          <p:cNvPr id="651" name="Google Shape;651;g2dab38486e6_0_391"/>
          <p:cNvSpPr txBox="1"/>
          <p:nvPr>
            <p:ph idx="12" type="sldNum"/>
          </p:nvPr>
        </p:nvSpPr>
        <p:spPr>
          <a:xfrm>
            <a:off x="15819100" y="96486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2" name="Google Shape;652;g2dab38486e6_0_391"/>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RANDOM FOREST</a:t>
            </a:r>
            <a:r>
              <a:rPr lang="en-US" sz="3870">
                <a:solidFill>
                  <a:srgbClr val="A645B2"/>
                </a:solidFill>
                <a:latin typeface="Archivo SemiBold"/>
                <a:ea typeface="Archivo SemiBold"/>
                <a:cs typeface="Archivo SemiBold"/>
                <a:sym typeface="Archivo SemiBold"/>
              </a:rPr>
              <a:t> CLASSIFIER</a:t>
            </a:r>
            <a:endParaRPr sz="1600">
              <a:latin typeface="Archivo SemiBold"/>
              <a:ea typeface="Archivo SemiBold"/>
              <a:cs typeface="Archivo SemiBold"/>
              <a:sym typeface="Archivo SemiBold"/>
            </a:endParaRPr>
          </a:p>
        </p:txBody>
      </p:sp>
      <p:pic>
        <p:nvPicPr>
          <p:cNvPr id="653" name="Google Shape;653;g2dab38486e6_0_391"/>
          <p:cNvPicPr preferRelativeResize="0"/>
          <p:nvPr/>
        </p:nvPicPr>
        <p:blipFill>
          <a:blip r:embed="rId3">
            <a:alphaModFix/>
          </a:blip>
          <a:stretch>
            <a:fillRect/>
          </a:stretch>
        </p:blipFill>
        <p:spPr>
          <a:xfrm>
            <a:off x="0" y="1662600"/>
            <a:ext cx="18288000" cy="7530353"/>
          </a:xfrm>
          <a:prstGeom prst="rect">
            <a:avLst/>
          </a:prstGeom>
          <a:noFill/>
          <a:ln>
            <a:noFill/>
          </a:ln>
        </p:spPr>
      </p:pic>
      <p:sp>
        <p:nvSpPr>
          <p:cNvPr id="654" name="Google Shape;654;g2dab38486e6_0_391"/>
          <p:cNvSpPr txBox="1"/>
          <p:nvPr/>
        </p:nvSpPr>
        <p:spPr>
          <a:xfrm>
            <a:off x="1028700" y="9503550"/>
            <a:ext cx="17259600" cy="8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300">
                <a:solidFill>
                  <a:schemeClr val="dk1"/>
                </a:solidFill>
                <a:latin typeface="Archivo"/>
                <a:ea typeface="Archivo"/>
                <a:cs typeface="Archivo"/>
                <a:sym typeface="Archivo"/>
              </a:rPr>
              <a:t>Note: Random Forest models cannot churn out Model Accuracy and Loss curve because they don’t run by layers</a:t>
            </a:r>
            <a:endParaRPr i="1" sz="2300">
              <a:solidFill>
                <a:schemeClr val="dk1"/>
              </a:solidFill>
              <a:latin typeface="Archivo"/>
              <a:ea typeface="Archivo"/>
              <a:cs typeface="Archivo"/>
              <a:sym typeface="Archiv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58" name="Shape 658"/>
        <p:cNvGrpSpPr/>
        <p:nvPr/>
      </p:nvGrpSpPr>
      <p:grpSpPr>
        <a:xfrm>
          <a:off x="0" y="0"/>
          <a:ext cx="0" cy="0"/>
          <a:chOff x="0" y="0"/>
          <a:chExt cx="0" cy="0"/>
        </a:xfrm>
      </p:grpSpPr>
      <p:sp>
        <p:nvSpPr>
          <p:cNvPr id="659" name="Google Shape;659;g2dab38486e6_0_488"/>
          <p:cNvSpPr txBox="1"/>
          <p:nvPr>
            <p:ph idx="12" type="sldNum"/>
          </p:nvPr>
        </p:nvSpPr>
        <p:spPr>
          <a:xfrm>
            <a:off x="15777675" y="96487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0" name="Google Shape;660;g2dab38486e6_0_488"/>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MLP CLASSIFIER</a:t>
            </a:r>
            <a:endParaRPr sz="1600">
              <a:latin typeface="Archivo SemiBold"/>
              <a:ea typeface="Archivo SemiBold"/>
              <a:cs typeface="Archivo SemiBold"/>
              <a:sym typeface="Archivo SemiBold"/>
            </a:endParaRPr>
          </a:p>
        </p:txBody>
      </p:sp>
      <p:pic>
        <p:nvPicPr>
          <p:cNvPr id="661" name="Google Shape;661;g2dab38486e6_0_488"/>
          <p:cNvPicPr preferRelativeResize="0"/>
          <p:nvPr/>
        </p:nvPicPr>
        <p:blipFill>
          <a:blip r:embed="rId3">
            <a:alphaModFix/>
          </a:blip>
          <a:stretch>
            <a:fillRect/>
          </a:stretch>
        </p:blipFill>
        <p:spPr>
          <a:xfrm>
            <a:off x="0" y="1786850"/>
            <a:ext cx="18288000" cy="753668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65" name="Shape 665"/>
        <p:cNvGrpSpPr/>
        <p:nvPr/>
      </p:nvGrpSpPr>
      <p:grpSpPr>
        <a:xfrm>
          <a:off x="0" y="0"/>
          <a:ext cx="0" cy="0"/>
          <a:chOff x="0" y="0"/>
          <a:chExt cx="0" cy="0"/>
        </a:xfrm>
      </p:grpSpPr>
      <p:sp>
        <p:nvSpPr>
          <p:cNvPr id="666" name="Google Shape;666;g2dab38486e6_0_494"/>
          <p:cNvSpPr txBox="1"/>
          <p:nvPr>
            <p:ph idx="12" type="sldNum"/>
          </p:nvPr>
        </p:nvSpPr>
        <p:spPr>
          <a:xfrm>
            <a:off x="15736275" y="95865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7" name="Google Shape;667;g2dab38486e6_0_494"/>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MLP CLASSIFIER</a:t>
            </a:r>
            <a:endParaRPr sz="1600">
              <a:latin typeface="Archivo SemiBold"/>
              <a:ea typeface="Archivo SemiBold"/>
              <a:cs typeface="Archivo SemiBold"/>
              <a:sym typeface="Archivo SemiBold"/>
            </a:endParaRPr>
          </a:p>
        </p:txBody>
      </p:sp>
      <p:pic>
        <p:nvPicPr>
          <p:cNvPr id="668" name="Google Shape;668;g2dab38486e6_0_494"/>
          <p:cNvPicPr preferRelativeResize="0"/>
          <p:nvPr/>
        </p:nvPicPr>
        <p:blipFill>
          <a:blip r:embed="rId3">
            <a:alphaModFix/>
          </a:blip>
          <a:stretch>
            <a:fillRect/>
          </a:stretch>
        </p:blipFill>
        <p:spPr>
          <a:xfrm>
            <a:off x="3465450" y="1805004"/>
            <a:ext cx="9643586" cy="8482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72" name="Shape 672"/>
        <p:cNvGrpSpPr/>
        <p:nvPr/>
      </p:nvGrpSpPr>
      <p:grpSpPr>
        <a:xfrm>
          <a:off x="0" y="0"/>
          <a:ext cx="0" cy="0"/>
          <a:chOff x="0" y="0"/>
          <a:chExt cx="0" cy="0"/>
        </a:xfrm>
      </p:grpSpPr>
      <p:sp>
        <p:nvSpPr>
          <p:cNvPr id="673" name="Google Shape;673;g2dab38486e6_0_506"/>
          <p:cNvSpPr txBox="1"/>
          <p:nvPr>
            <p:ph idx="12" type="sldNum"/>
          </p:nvPr>
        </p:nvSpPr>
        <p:spPr>
          <a:xfrm>
            <a:off x="15819100" y="96693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4" name="Google Shape;674;g2dab38486e6_0_506"/>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LSTM + 1D CNN </a:t>
            </a:r>
            <a:endParaRPr sz="1600">
              <a:latin typeface="Archivo SemiBold"/>
              <a:ea typeface="Archivo SemiBold"/>
              <a:cs typeface="Archivo SemiBold"/>
              <a:sym typeface="Archivo SemiBold"/>
            </a:endParaRPr>
          </a:p>
        </p:txBody>
      </p:sp>
      <p:pic>
        <p:nvPicPr>
          <p:cNvPr id="675" name="Google Shape;675;g2dab38486e6_0_506"/>
          <p:cNvPicPr preferRelativeResize="0"/>
          <p:nvPr/>
        </p:nvPicPr>
        <p:blipFill>
          <a:blip r:embed="rId3">
            <a:alphaModFix/>
          </a:blip>
          <a:stretch>
            <a:fillRect/>
          </a:stretch>
        </p:blipFill>
        <p:spPr>
          <a:xfrm>
            <a:off x="0" y="1807550"/>
            <a:ext cx="18288000" cy="753668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79" name="Shape 679"/>
        <p:cNvGrpSpPr/>
        <p:nvPr/>
      </p:nvGrpSpPr>
      <p:grpSpPr>
        <a:xfrm>
          <a:off x="0" y="0"/>
          <a:ext cx="0" cy="0"/>
          <a:chOff x="0" y="0"/>
          <a:chExt cx="0" cy="0"/>
        </a:xfrm>
      </p:grpSpPr>
      <p:sp>
        <p:nvSpPr>
          <p:cNvPr id="680" name="Google Shape;680;g2dab38486e6_0_500"/>
          <p:cNvSpPr txBox="1"/>
          <p:nvPr>
            <p:ph idx="12" type="sldNum"/>
          </p:nvPr>
        </p:nvSpPr>
        <p:spPr>
          <a:xfrm>
            <a:off x="15777700" y="96487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1" name="Google Shape;681;g2dab38486e6_0_500"/>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LSTM + 1D CNN </a:t>
            </a:r>
            <a:endParaRPr sz="1600">
              <a:latin typeface="Archivo SemiBold"/>
              <a:ea typeface="Archivo SemiBold"/>
              <a:cs typeface="Archivo SemiBold"/>
              <a:sym typeface="Archivo SemiBold"/>
            </a:endParaRPr>
          </a:p>
        </p:txBody>
      </p:sp>
      <p:pic>
        <p:nvPicPr>
          <p:cNvPr id="682" name="Google Shape;682;g2dab38486e6_0_500"/>
          <p:cNvPicPr preferRelativeResize="0"/>
          <p:nvPr/>
        </p:nvPicPr>
        <p:blipFill>
          <a:blip r:embed="rId3">
            <a:alphaModFix/>
          </a:blip>
          <a:stretch>
            <a:fillRect/>
          </a:stretch>
        </p:blipFill>
        <p:spPr>
          <a:xfrm>
            <a:off x="3900250" y="1805003"/>
            <a:ext cx="9643586" cy="8482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86" name="Shape 686"/>
        <p:cNvGrpSpPr/>
        <p:nvPr/>
      </p:nvGrpSpPr>
      <p:grpSpPr>
        <a:xfrm>
          <a:off x="0" y="0"/>
          <a:ext cx="0" cy="0"/>
          <a:chOff x="0" y="0"/>
          <a:chExt cx="0" cy="0"/>
        </a:xfrm>
      </p:grpSpPr>
      <p:sp>
        <p:nvSpPr>
          <p:cNvPr id="687" name="Google Shape;687;g2dab38486e6_0_518"/>
          <p:cNvSpPr txBox="1"/>
          <p:nvPr>
            <p:ph idx="12" type="sldNum"/>
          </p:nvPr>
        </p:nvSpPr>
        <p:spPr>
          <a:xfrm>
            <a:off x="15819100" y="962797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8" name="Google Shape;688;g2dab38486e6_0_518"/>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LSTM + 2D CNN </a:t>
            </a:r>
            <a:endParaRPr sz="1600">
              <a:latin typeface="Archivo SemiBold"/>
              <a:ea typeface="Archivo SemiBold"/>
              <a:cs typeface="Archivo SemiBold"/>
              <a:sym typeface="Archivo SemiBold"/>
            </a:endParaRPr>
          </a:p>
        </p:txBody>
      </p:sp>
      <p:pic>
        <p:nvPicPr>
          <p:cNvPr id="689" name="Google Shape;689;g2dab38486e6_0_518"/>
          <p:cNvPicPr preferRelativeResize="0"/>
          <p:nvPr/>
        </p:nvPicPr>
        <p:blipFill>
          <a:blip r:embed="rId3">
            <a:alphaModFix/>
          </a:blip>
          <a:stretch>
            <a:fillRect/>
          </a:stretch>
        </p:blipFill>
        <p:spPr>
          <a:xfrm>
            <a:off x="0" y="1800750"/>
            <a:ext cx="18288000" cy="75366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693" name="Shape 693"/>
        <p:cNvGrpSpPr/>
        <p:nvPr/>
      </p:nvGrpSpPr>
      <p:grpSpPr>
        <a:xfrm>
          <a:off x="0" y="0"/>
          <a:ext cx="0" cy="0"/>
          <a:chOff x="0" y="0"/>
          <a:chExt cx="0" cy="0"/>
        </a:xfrm>
      </p:grpSpPr>
      <p:sp>
        <p:nvSpPr>
          <p:cNvPr id="694" name="Google Shape;694;g2dab38486e6_0_512"/>
          <p:cNvSpPr txBox="1"/>
          <p:nvPr>
            <p:ph idx="12" type="sldNum"/>
          </p:nvPr>
        </p:nvSpPr>
        <p:spPr>
          <a:xfrm>
            <a:off x="15839800" y="96694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5" name="Google Shape;695;g2dab38486e6_0_512"/>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LSTM + 2D CNN </a:t>
            </a:r>
            <a:endParaRPr sz="1600">
              <a:latin typeface="Archivo SemiBold"/>
              <a:ea typeface="Archivo SemiBold"/>
              <a:cs typeface="Archivo SemiBold"/>
              <a:sym typeface="Archivo SemiBold"/>
            </a:endParaRPr>
          </a:p>
        </p:txBody>
      </p:sp>
      <p:pic>
        <p:nvPicPr>
          <p:cNvPr id="696" name="Google Shape;696;g2dab38486e6_0_512"/>
          <p:cNvPicPr preferRelativeResize="0"/>
          <p:nvPr/>
        </p:nvPicPr>
        <p:blipFill>
          <a:blip r:embed="rId3">
            <a:alphaModFix/>
          </a:blip>
          <a:stretch>
            <a:fillRect/>
          </a:stretch>
        </p:blipFill>
        <p:spPr>
          <a:xfrm>
            <a:off x="4335125" y="1805003"/>
            <a:ext cx="9643586" cy="848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32" name="Shape 132"/>
        <p:cNvGrpSpPr/>
        <p:nvPr/>
      </p:nvGrpSpPr>
      <p:grpSpPr>
        <a:xfrm>
          <a:off x="0" y="0"/>
          <a:ext cx="0" cy="0"/>
          <a:chOff x="0" y="0"/>
          <a:chExt cx="0" cy="0"/>
        </a:xfrm>
      </p:grpSpPr>
      <p:sp>
        <p:nvSpPr>
          <p:cNvPr id="133" name="Google Shape;133;p6"/>
          <p:cNvSpPr txBox="1"/>
          <p:nvPr/>
        </p:nvSpPr>
        <p:spPr>
          <a:xfrm>
            <a:off x="1028700" y="914400"/>
            <a:ext cx="38880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CONTEXT</a:t>
            </a:r>
            <a:endParaRPr sz="1600">
              <a:latin typeface="Archivo SemiBold"/>
              <a:ea typeface="Archivo SemiBold"/>
              <a:cs typeface="Archivo SemiBold"/>
              <a:sym typeface="Archivo SemiBold"/>
            </a:endParaRPr>
          </a:p>
        </p:txBody>
      </p:sp>
      <p:sp>
        <p:nvSpPr>
          <p:cNvPr id="134" name="Google Shape;134;p6"/>
          <p:cNvSpPr txBox="1"/>
          <p:nvPr/>
        </p:nvSpPr>
        <p:spPr>
          <a:xfrm>
            <a:off x="528725" y="9709400"/>
            <a:ext cx="74100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5E17EB"/>
                </a:solidFill>
                <a:latin typeface="Archivo Light"/>
                <a:ea typeface="Archivo Light"/>
                <a:cs typeface="Archivo Light"/>
                <a:sym typeface="Archivo Light"/>
              </a:rPr>
              <a:t>Sources: </a:t>
            </a:r>
            <a:r>
              <a:rPr lang="en-US" sz="1600" u="sng">
                <a:solidFill>
                  <a:schemeClr val="hlink"/>
                </a:solidFill>
                <a:latin typeface="Archivo Light"/>
                <a:ea typeface="Archivo Light"/>
                <a:cs typeface="Archivo Light"/>
                <a:sym typeface="Archivo Light"/>
                <a:hlinkClick r:id="rId3"/>
              </a:rPr>
              <a:t>CNA, 2020</a:t>
            </a:r>
            <a:r>
              <a:rPr lang="en-US"/>
              <a:t>, </a:t>
            </a:r>
            <a:r>
              <a:rPr lang="en-US" sz="1600" u="sng">
                <a:solidFill>
                  <a:schemeClr val="hlink"/>
                </a:solidFill>
                <a:latin typeface="Archivo Light"/>
                <a:ea typeface="Archivo Light"/>
                <a:cs typeface="Archivo Light"/>
                <a:sym typeface="Archivo Light"/>
                <a:hlinkClick r:id="rId4"/>
              </a:rPr>
              <a:t>CNA,</a:t>
            </a:r>
            <a:r>
              <a:rPr lang="en-US" sz="1600" u="sng">
                <a:solidFill>
                  <a:schemeClr val="hlink"/>
                </a:solidFill>
                <a:latin typeface="Archivo Light"/>
                <a:ea typeface="Archivo Light"/>
                <a:cs typeface="Archivo Light"/>
                <a:sym typeface="Archivo Light"/>
                <a:hlinkClick r:id="rId5"/>
              </a:rPr>
              <a:t> </a:t>
            </a:r>
            <a:r>
              <a:rPr lang="en-US" sz="1600" u="sng">
                <a:solidFill>
                  <a:schemeClr val="hlink"/>
                </a:solidFill>
                <a:latin typeface="Archivo Light"/>
                <a:ea typeface="Archivo Light"/>
                <a:cs typeface="Archivo Light"/>
                <a:sym typeface="Archivo Light"/>
                <a:hlinkClick r:id="rId6"/>
              </a:rPr>
              <a:t>2023</a:t>
            </a:r>
            <a:endParaRPr sz="2500">
              <a:solidFill>
                <a:srgbClr val="5E17EB"/>
              </a:solidFill>
            </a:endParaRPr>
          </a:p>
        </p:txBody>
      </p:sp>
      <p:sp>
        <p:nvSpPr>
          <p:cNvPr id="135" name="Google Shape;135;p6"/>
          <p:cNvSpPr txBox="1"/>
          <p:nvPr>
            <p:ph idx="12" type="sldNum"/>
          </p:nvPr>
        </p:nvSpPr>
        <p:spPr>
          <a:xfrm>
            <a:off x="15850425" y="96500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6" name="Google Shape;136;p6"/>
          <p:cNvPicPr preferRelativeResize="0"/>
          <p:nvPr/>
        </p:nvPicPr>
        <p:blipFill>
          <a:blip r:embed="rId7">
            <a:alphaModFix/>
          </a:blip>
          <a:stretch>
            <a:fillRect/>
          </a:stretch>
        </p:blipFill>
        <p:spPr>
          <a:xfrm>
            <a:off x="1028700" y="2091950"/>
            <a:ext cx="7800976" cy="6660936"/>
          </a:xfrm>
          <a:prstGeom prst="rect">
            <a:avLst/>
          </a:prstGeom>
          <a:noFill/>
          <a:ln>
            <a:noFill/>
          </a:ln>
        </p:spPr>
      </p:pic>
      <p:pic>
        <p:nvPicPr>
          <p:cNvPr id="137" name="Google Shape;137;p6"/>
          <p:cNvPicPr preferRelativeResize="0"/>
          <p:nvPr/>
        </p:nvPicPr>
        <p:blipFill>
          <a:blip r:embed="rId8">
            <a:alphaModFix/>
          </a:blip>
          <a:stretch>
            <a:fillRect/>
          </a:stretch>
        </p:blipFill>
        <p:spPr>
          <a:xfrm>
            <a:off x="9057425" y="3202675"/>
            <a:ext cx="8926599" cy="4688720"/>
          </a:xfrm>
          <a:prstGeom prst="rect">
            <a:avLst/>
          </a:prstGeom>
          <a:noFill/>
          <a:ln>
            <a:noFill/>
          </a:ln>
        </p:spPr>
      </p:pic>
      <p:sp>
        <p:nvSpPr>
          <p:cNvPr id="138" name="Google Shape;138;p6"/>
          <p:cNvSpPr txBox="1"/>
          <p:nvPr/>
        </p:nvSpPr>
        <p:spPr>
          <a:xfrm>
            <a:off x="9057475" y="5232850"/>
            <a:ext cx="8926500" cy="1602600"/>
          </a:xfrm>
          <a:prstGeom prst="rect">
            <a:avLst/>
          </a:prstGeom>
          <a:noFill/>
          <a:ln cap="flat" cmpd="sng" w="114300">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Archivo"/>
              <a:ea typeface="Archivo"/>
              <a:cs typeface="Archivo"/>
              <a:sym typeface="Archiv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700" name="Shape 700"/>
        <p:cNvGrpSpPr/>
        <p:nvPr/>
      </p:nvGrpSpPr>
      <p:grpSpPr>
        <a:xfrm>
          <a:off x="0" y="0"/>
          <a:ext cx="0" cy="0"/>
          <a:chOff x="0" y="0"/>
          <a:chExt cx="0" cy="0"/>
        </a:xfrm>
      </p:grpSpPr>
      <p:sp>
        <p:nvSpPr>
          <p:cNvPr id="701" name="Google Shape;701;g2dba649a726_0_6"/>
          <p:cNvSpPr txBox="1"/>
          <p:nvPr>
            <p:ph idx="12" type="sldNum"/>
          </p:nvPr>
        </p:nvSpPr>
        <p:spPr>
          <a:xfrm>
            <a:off x="15860525" y="96694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2" name="Google Shape;702;g2dba649a726_0_6"/>
          <p:cNvSpPr txBox="1"/>
          <p:nvPr/>
        </p:nvSpPr>
        <p:spPr>
          <a:xfrm>
            <a:off x="1028700" y="914400"/>
            <a:ext cx="15584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WAVENET - MODEL ARCHITECTURE (CHAMPION MODEL)</a:t>
            </a:r>
            <a:endParaRPr sz="1600">
              <a:latin typeface="Archivo SemiBold"/>
              <a:ea typeface="Archivo SemiBold"/>
              <a:cs typeface="Archivo SemiBold"/>
              <a:sym typeface="Archivo SemiBold"/>
            </a:endParaRPr>
          </a:p>
        </p:txBody>
      </p:sp>
      <p:pic>
        <p:nvPicPr>
          <p:cNvPr id="703" name="Google Shape;703;g2dba649a726_0_6"/>
          <p:cNvPicPr preferRelativeResize="0"/>
          <p:nvPr/>
        </p:nvPicPr>
        <p:blipFill>
          <a:blip r:embed="rId3">
            <a:alphaModFix/>
          </a:blip>
          <a:stretch>
            <a:fillRect/>
          </a:stretch>
        </p:blipFill>
        <p:spPr>
          <a:xfrm>
            <a:off x="1350275" y="2237425"/>
            <a:ext cx="14196851" cy="71819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707" name="Shape 707"/>
        <p:cNvGrpSpPr/>
        <p:nvPr/>
      </p:nvGrpSpPr>
      <p:grpSpPr>
        <a:xfrm>
          <a:off x="0" y="0"/>
          <a:ext cx="0" cy="0"/>
          <a:chOff x="0" y="0"/>
          <a:chExt cx="0" cy="0"/>
        </a:xfrm>
      </p:grpSpPr>
      <p:sp>
        <p:nvSpPr>
          <p:cNvPr id="708" name="Google Shape;708;g2dab38486e6_0_524"/>
          <p:cNvSpPr txBox="1"/>
          <p:nvPr>
            <p:ph idx="12" type="sldNum"/>
          </p:nvPr>
        </p:nvSpPr>
        <p:spPr>
          <a:xfrm>
            <a:off x="15860500" y="96901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09" name="Google Shape;709;g2dab38486e6_0_524"/>
          <p:cNvPicPr preferRelativeResize="0"/>
          <p:nvPr/>
        </p:nvPicPr>
        <p:blipFill>
          <a:blip r:embed="rId3">
            <a:alphaModFix/>
          </a:blip>
          <a:stretch>
            <a:fillRect/>
          </a:stretch>
        </p:blipFill>
        <p:spPr>
          <a:xfrm>
            <a:off x="0" y="1980133"/>
            <a:ext cx="18288000" cy="7536692"/>
          </a:xfrm>
          <a:prstGeom prst="rect">
            <a:avLst/>
          </a:prstGeom>
          <a:noFill/>
          <a:ln>
            <a:noFill/>
          </a:ln>
        </p:spPr>
      </p:pic>
      <p:sp>
        <p:nvSpPr>
          <p:cNvPr id="710" name="Google Shape;710;g2dab38486e6_0_524"/>
          <p:cNvSpPr txBox="1"/>
          <p:nvPr/>
        </p:nvSpPr>
        <p:spPr>
          <a:xfrm>
            <a:off x="1028700" y="914400"/>
            <a:ext cx="122931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WAVENET - ACCURACY/LOSS (CHAMPION MODEL)</a:t>
            </a:r>
            <a:endParaRPr sz="1600">
              <a:latin typeface="Archivo SemiBold"/>
              <a:ea typeface="Archivo SemiBold"/>
              <a:cs typeface="Archivo SemiBold"/>
              <a:sym typeface="Archivo SemiBo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714" name="Shape 714"/>
        <p:cNvGrpSpPr/>
        <p:nvPr/>
      </p:nvGrpSpPr>
      <p:grpSpPr>
        <a:xfrm>
          <a:off x="0" y="0"/>
          <a:ext cx="0" cy="0"/>
          <a:chOff x="0" y="0"/>
          <a:chExt cx="0" cy="0"/>
        </a:xfrm>
      </p:grpSpPr>
      <p:sp>
        <p:nvSpPr>
          <p:cNvPr id="715" name="Google Shape;715;g2dab38486e6_0_530"/>
          <p:cNvSpPr txBox="1"/>
          <p:nvPr>
            <p:ph idx="12" type="sldNum"/>
          </p:nvPr>
        </p:nvSpPr>
        <p:spPr>
          <a:xfrm>
            <a:off x="15860525" y="96694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16" name="Google Shape;716;g2dab38486e6_0_530"/>
          <p:cNvPicPr preferRelativeResize="0"/>
          <p:nvPr/>
        </p:nvPicPr>
        <p:blipFill>
          <a:blip r:embed="rId3">
            <a:alphaModFix/>
          </a:blip>
          <a:stretch>
            <a:fillRect/>
          </a:stretch>
        </p:blipFill>
        <p:spPr>
          <a:xfrm>
            <a:off x="4351145" y="1855900"/>
            <a:ext cx="9585718" cy="8431100"/>
          </a:xfrm>
          <a:prstGeom prst="rect">
            <a:avLst/>
          </a:prstGeom>
          <a:noFill/>
          <a:ln>
            <a:noFill/>
          </a:ln>
        </p:spPr>
      </p:pic>
      <p:sp>
        <p:nvSpPr>
          <p:cNvPr id="717" name="Google Shape;717;g2dab38486e6_0_530"/>
          <p:cNvSpPr txBox="1"/>
          <p:nvPr/>
        </p:nvSpPr>
        <p:spPr>
          <a:xfrm>
            <a:off x="1028700" y="914400"/>
            <a:ext cx="83307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WAVENET (CHAMPION MODEL)</a:t>
            </a:r>
            <a:endParaRPr sz="1600">
              <a:latin typeface="Archivo SemiBold"/>
              <a:ea typeface="Archivo SemiBold"/>
              <a:cs typeface="Archivo SemiBold"/>
              <a:sym typeface="Archiv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42" name="Shape 142"/>
        <p:cNvGrpSpPr/>
        <p:nvPr/>
      </p:nvGrpSpPr>
      <p:grpSpPr>
        <a:xfrm>
          <a:off x="0" y="0"/>
          <a:ext cx="0" cy="0"/>
          <a:chOff x="0" y="0"/>
          <a:chExt cx="0" cy="0"/>
        </a:xfrm>
      </p:grpSpPr>
      <p:sp>
        <p:nvSpPr>
          <p:cNvPr id="143" name="Google Shape;143;g2dab38486e6_0_664"/>
          <p:cNvSpPr txBox="1"/>
          <p:nvPr/>
        </p:nvSpPr>
        <p:spPr>
          <a:xfrm>
            <a:off x="1028700" y="914400"/>
            <a:ext cx="11146800" cy="59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870">
                <a:solidFill>
                  <a:srgbClr val="A645B2"/>
                </a:solidFill>
                <a:latin typeface="Archivo SemiBold"/>
                <a:ea typeface="Archivo SemiBold"/>
                <a:cs typeface="Archivo SemiBold"/>
                <a:sym typeface="Archivo SemiBold"/>
              </a:rPr>
              <a:t>EFFECTS OF MENTAL HEALTH</a:t>
            </a:r>
            <a:endParaRPr sz="1600">
              <a:latin typeface="Archivo SemiBold"/>
              <a:ea typeface="Archivo SemiBold"/>
              <a:cs typeface="Archivo SemiBold"/>
              <a:sym typeface="Archivo SemiBold"/>
            </a:endParaRPr>
          </a:p>
        </p:txBody>
      </p:sp>
      <p:sp>
        <p:nvSpPr>
          <p:cNvPr id="144" name="Google Shape;144;g2dab38486e6_0_664"/>
          <p:cNvSpPr txBox="1"/>
          <p:nvPr/>
        </p:nvSpPr>
        <p:spPr>
          <a:xfrm>
            <a:off x="528725" y="9709400"/>
            <a:ext cx="74100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5E17EB"/>
                </a:solidFill>
                <a:latin typeface="Archivo Light"/>
                <a:ea typeface="Archivo Light"/>
                <a:cs typeface="Archivo Light"/>
                <a:sym typeface="Archivo Light"/>
              </a:rPr>
              <a:t>Sources: </a:t>
            </a:r>
            <a:r>
              <a:rPr lang="en-US" sz="1600" u="sng">
                <a:solidFill>
                  <a:schemeClr val="hlink"/>
                </a:solidFill>
                <a:latin typeface="Archivo Light"/>
                <a:ea typeface="Archivo Light"/>
                <a:cs typeface="Archivo Light"/>
                <a:sym typeface="Archivo Light"/>
                <a:hlinkClick r:id="rId3"/>
              </a:rPr>
              <a:t>CNA, 2023</a:t>
            </a:r>
            <a:endParaRPr sz="2500">
              <a:solidFill>
                <a:srgbClr val="5E17EB"/>
              </a:solidFill>
            </a:endParaRPr>
          </a:p>
        </p:txBody>
      </p:sp>
      <p:sp>
        <p:nvSpPr>
          <p:cNvPr id="145" name="Google Shape;145;g2dab38486e6_0_664"/>
          <p:cNvSpPr txBox="1"/>
          <p:nvPr>
            <p:ph idx="12" type="sldNum"/>
          </p:nvPr>
        </p:nvSpPr>
        <p:spPr>
          <a:xfrm>
            <a:off x="15850425" y="96500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6" name="Google Shape;146;g2dab38486e6_0_664"/>
          <p:cNvPicPr preferRelativeResize="0"/>
          <p:nvPr/>
        </p:nvPicPr>
        <p:blipFill>
          <a:blip r:embed="rId4">
            <a:alphaModFix/>
          </a:blip>
          <a:stretch>
            <a:fillRect/>
          </a:stretch>
        </p:blipFill>
        <p:spPr>
          <a:xfrm>
            <a:off x="2243725" y="1704025"/>
            <a:ext cx="10506075" cy="730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4F4"/>
        </a:solidFill>
      </p:bgPr>
    </p:bg>
    <p:spTree>
      <p:nvGrpSpPr>
        <p:cNvPr id="150" name="Shape 150"/>
        <p:cNvGrpSpPr/>
        <p:nvPr/>
      </p:nvGrpSpPr>
      <p:grpSpPr>
        <a:xfrm>
          <a:off x="0" y="0"/>
          <a:ext cx="0" cy="0"/>
          <a:chOff x="0" y="0"/>
          <a:chExt cx="0" cy="0"/>
        </a:xfrm>
      </p:grpSpPr>
      <p:sp>
        <p:nvSpPr>
          <p:cNvPr id="151" name="Google Shape;151;g2dab38486e6_0_653"/>
          <p:cNvSpPr txBox="1"/>
          <p:nvPr/>
        </p:nvSpPr>
        <p:spPr>
          <a:xfrm>
            <a:off x="1028700" y="914400"/>
            <a:ext cx="38880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1600">
              <a:latin typeface="Archivo SemiBold"/>
              <a:ea typeface="Archivo SemiBold"/>
              <a:cs typeface="Archivo SemiBold"/>
              <a:sym typeface="Archivo SemiBold"/>
            </a:endParaRPr>
          </a:p>
        </p:txBody>
      </p:sp>
      <p:sp>
        <p:nvSpPr>
          <p:cNvPr id="152" name="Google Shape;152;g2dab38486e6_0_653"/>
          <p:cNvSpPr txBox="1"/>
          <p:nvPr/>
        </p:nvSpPr>
        <p:spPr>
          <a:xfrm>
            <a:off x="528725" y="9709400"/>
            <a:ext cx="7410000" cy="246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600">
                <a:solidFill>
                  <a:srgbClr val="5E17EB"/>
                </a:solidFill>
                <a:latin typeface="Archivo Light"/>
                <a:ea typeface="Archivo Light"/>
                <a:cs typeface="Archivo Light"/>
                <a:sym typeface="Archivo Light"/>
              </a:rPr>
              <a:t>Sources: </a:t>
            </a:r>
            <a:r>
              <a:rPr lang="en-US" sz="1600" u="sng">
                <a:solidFill>
                  <a:schemeClr val="hlink"/>
                </a:solidFill>
                <a:latin typeface="Archivo Light"/>
                <a:ea typeface="Archivo Light"/>
                <a:cs typeface="Archivo Light"/>
                <a:sym typeface="Archivo Light"/>
                <a:hlinkClick r:id="rId3"/>
              </a:rPr>
              <a:t>CNA, 2021</a:t>
            </a:r>
            <a:endParaRPr sz="2500">
              <a:solidFill>
                <a:srgbClr val="5E17EB"/>
              </a:solidFill>
            </a:endParaRPr>
          </a:p>
        </p:txBody>
      </p:sp>
      <p:sp>
        <p:nvSpPr>
          <p:cNvPr id="153" name="Google Shape;153;g2dab38486e6_0_653"/>
          <p:cNvSpPr txBox="1"/>
          <p:nvPr>
            <p:ph idx="12" type="sldNum"/>
          </p:nvPr>
        </p:nvSpPr>
        <p:spPr>
          <a:xfrm>
            <a:off x="15850425" y="965000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4" name="Google Shape;154;g2dab38486e6_0_653"/>
          <p:cNvPicPr preferRelativeResize="0"/>
          <p:nvPr/>
        </p:nvPicPr>
        <p:blipFill>
          <a:blip r:embed="rId4">
            <a:alphaModFix/>
          </a:blip>
          <a:stretch>
            <a:fillRect/>
          </a:stretch>
        </p:blipFill>
        <p:spPr>
          <a:xfrm>
            <a:off x="738799" y="704023"/>
            <a:ext cx="9032125" cy="8631224"/>
          </a:xfrm>
          <a:prstGeom prst="rect">
            <a:avLst/>
          </a:prstGeom>
          <a:noFill/>
          <a:ln>
            <a:noFill/>
          </a:ln>
        </p:spPr>
      </p:pic>
      <p:sp>
        <p:nvSpPr>
          <p:cNvPr id="155" name="Google Shape;155;g2dab38486e6_0_653"/>
          <p:cNvSpPr txBox="1"/>
          <p:nvPr/>
        </p:nvSpPr>
        <p:spPr>
          <a:xfrm>
            <a:off x="10302905" y="2282075"/>
            <a:ext cx="7410000" cy="1663200"/>
          </a:xfrm>
          <a:prstGeom prst="rect">
            <a:avLst/>
          </a:prstGeom>
          <a:noFill/>
          <a:ln>
            <a:noFill/>
          </a:ln>
        </p:spPr>
        <p:txBody>
          <a:bodyPr anchorCtr="0" anchor="t" bIns="0" lIns="0" spcFirstLastPara="1" rIns="0" wrap="square" tIns="0">
            <a:spAutoFit/>
          </a:bodyPr>
          <a:lstStyle/>
          <a:p>
            <a:pPr indent="0" lvl="0" marL="0" marR="0" rtl="0" algn="l">
              <a:lnSpc>
                <a:spcPct val="111997"/>
              </a:lnSpc>
              <a:spcBef>
                <a:spcPts val="0"/>
              </a:spcBef>
              <a:spcAft>
                <a:spcPts val="0"/>
              </a:spcAft>
              <a:buNone/>
            </a:pPr>
            <a:r>
              <a:rPr lang="en-US" sz="3334">
                <a:solidFill>
                  <a:srgbClr val="FE5645"/>
                </a:solidFill>
                <a:latin typeface="Archivo"/>
                <a:ea typeface="Archivo"/>
                <a:cs typeface="Archivo"/>
                <a:sym typeface="Archivo"/>
              </a:rPr>
              <a:t>"</a:t>
            </a:r>
            <a:r>
              <a:rPr lang="en-US" sz="3334">
                <a:solidFill>
                  <a:srgbClr val="FE5645"/>
                </a:solidFill>
                <a:latin typeface="Archivo"/>
                <a:ea typeface="Archivo"/>
                <a:cs typeface="Archivo"/>
                <a:sym typeface="Archivo"/>
              </a:rPr>
              <a:t>I felt ignored, like (school counselling is hopeless) even if I bring up my problems,"</a:t>
            </a:r>
            <a:endParaRPr sz="3334">
              <a:solidFill>
                <a:srgbClr val="FE5645"/>
              </a:solidFill>
              <a:latin typeface="Archivo"/>
              <a:ea typeface="Archivo"/>
              <a:cs typeface="Archivo"/>
              <a:sym typeface="Archivo"/>
            </a:endParaRPr>
          </a:p>
        </p:txBody>
      </p:sp>
      <p:sp>
        <p:nvSpPr>
          <p:cNvPr id="156" name="Google Shape;156;g2dab38486e6_0_653"/>
          <p:cNvSpPr txBox="1"/>
          <p:nvPr/>
        </p:nvSpPr>
        <p:spPr>
          <a:xfrm>
            <a:off x="10186130" y="5395500"/>
            <a:ext cx="7410000" cy="2813100"/>
          </a:xfrm>
          <a:prstGeom prst="rect">
            <a:avLst/>
          </a:prstGeom>
          <a:noFill/>
          <a:ln>
            <a:noFill/>
          </a:ln>
        </p:spPr>
        <p:txBody>
          <a:bodyPr anchorCtr="0" anchor="t" bIns="0" lIns="0" spcFirstLastPara="1" rIns="0" wrap="square" tIns="0">
            <a:spAutoFit/>
          </a:bodyPr>
          <a:lstStyle/>
          <a:p>
            <a:pPr indent="0" lvl="0" marL="0" marR="0" rtl="0" algn="l">
              <a:lnSpc>
                <a:spcPct val="111997"/>
              </a:lnSpc>
              <a:spcBef>
                <a:spcPts val="0"/>
              </a:spcBef>
              <a:spcAft>
                <a:spcPts val="0"/>
              </a:spcAft>
              <a:buNone/>
            </a:pPr>
            <a:r>
              <a:rPr lang="en-US" sz="3334">
                <a:solidFill>
                  <a:srgbClr val="FE5645"/>
                </a:solidFill>
                <a:latin typeface="Archivo"/>
                <a:ea typeface="Archivo"/>
                <a:cs typeface="Archivo"/>
                <a:sym typeface="Archivo"/>
              </a:rPr>
              <a:t>"Jane* opened up to her secondary school counsellor about the cold wars and troubles she was having with some close friends, she was told that ‘life’s like that’."</a:t>
            </a:r>
            <a:endParaRPr sz="3334">
              <a:solidFill>
                <a:srgbClr val="FE5645"/>
              </a:solidFill>
              <a:latin typeface="Archivo"/>
              <a:ea typeface="Archivo"/>
              <a:cs typeface="Archivo"/>
              <a:sym typeface="Archiv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